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47D"/>
    <a:srgbClr val="44747D"/>
    <a:srgbClr val="032851"/>
    <a:srgbClr val="8AC2FD"/>
    <a:srgbClr val="47787C"/>
    <a:srgbClr val="004080"/>
    <a:srgbClr val="0099CC"/>
    <a:srgbClr val="B3B3B3"/>
    <a:srgbClr val="00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0B466-C8B7-41E5-8155-EC0F6A7C7F12}" v="1" dt="2021-12-14T22:35:32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5" autoAdjust="0"/>
    <p:restoredTop sz="94660"/>
  </p:normalViewPr>
  <p:slideViewPr>
    <p:cSldViewPr>
      <p:cViewPr varScale="1">
        <p:scale>
          <a:sx n="102" d="100"/>
          <a:sy n="102" d="100"/>
        </p:scale>
        <p:origin x="16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765656-EB8B-46C1-8888-748697CE497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D9195-E69E-4055-9901-F585052AC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6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57A29D-6E5C-4094-AE84-FCF16AE67D8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6B6F60-7B1A-4D57-B788-AA15778953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1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773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88" y="4416113"/>
            <a:ext cx="5840394" cy="4185621"/>
          </a:xfrm>
          <a:noFill/>
          <a:ln/>
        </p:spPr>
        <p:txBody>
          <a:bodyPr lIns="93630" tIns="47637" rIns="93630" bIns="47637"/>
          <a:lstStyle/>
          <a:p>
            <a:pPr marL="121307" indent="-121307"/>
            <a:endParaRPr lang="en-US" sz="1300" dirty="0"/>
          </a:p>
        </p:txBody>
      </p:sp>
      <p:pic>
        <p:nvPicPr>
          <p:cNvPr id="5124" name="Picture 5" descr="Niel Ta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973" y="6277634"/>
            <a:ext cx="3957794" cy="244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4967732" y="7488614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967732" y="8218496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4967732" y="6528243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8" name="AutoShape 12"/>
          <p:cNvSpPr>
            <a:spLocks noChangeArrowheads="1"/>
          </p:cNvSpPr>
          <p:nvPr/>
        </p:nvSpPr>
        <p:spPr bwMode="auto">
          <a:xfrm>
            <a:off x="969391" y="5944703"/>
            <a:ext cx="3837424" cy="3073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3163" tIns="46582" rIns="93163" bIns="46582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prstClr val="white"/>
              </a:buClr>
              <a:tabLst>
                <a:tab pos="3144242" algn="l"/>
              </a:tabLst>
            </a:pPr>
            <a:r>
              <a:rPr lang="en-US" sz="1600" dirty="0">
                <a:solidFill>
                  <a:prstClr val="black"/>
                </a:solidFill>
              </a:rPr>
              <a:t>Commodity Spend / Save Breakdown</a:t>
            </a:r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4710519" y="5014748"/>
            <a:ext cx="1943098" cy="4008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2193" tIns="45287" rIns="92193" bIns="45287">
            <a:spAutoFit/>
          </a:bodyPr>
          <a:lstStyle/>
          <a:p>
            <a:r>
              <a:rPr lang="en-US" sz="1000" i="1" dirty="0">
                <a:solidFill>
                  <a:srgbClr val="DC241F"/>
                </a:solidFill>
              </a:rPr>
              <a:t>‘08 AOP: 1.8%; 4+8: 2.3%</a:t>
            </a:r>
          </a:p>
          <a:p>
            <a:r>
              <a:rPr lang="en-US" sz="1000" i="1" dirty="0">
                <a:solidFill>
                  <a:srgbClr val="DC241F"/>
                </a:solidFill>
              </a:rPr>
              <a:t>‘09 AOP: 1.6%; STRAP: 3.5%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659481" y="4953576"/>
            <a:ext cx="186841" cy="278994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lIns="92193" tIns="45287" rIns="92193" bIns="45287" anchor="ctr">
            <a:spAutoFit/>
          </a:bodyPr>
          <a:lstStyle/>
          <a:p>
            <a:pPr algn="ctr">
              <a:defRPr/>
            </a:pPr>
            <a:endParaRPr lang="en-US" sz="1200" i="1" dirty="0">
              <a:solidFill>
                <a:srgbClr val="0053A5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top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Line 7"/>
          <p:cNvSpPr>
            <a:spLocks noChangeShapeType="1"/>
          </p:cNvSpPr>
          <p:nvPr userDrawn="1"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B3B3B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D868A8-67A1-4802-957B-D8C949CCDF5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6503"/>
            <a:ext cx="3049588" cy="1193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F0440E-0005-4FE9-9B26-BCE5E69C47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22075D-FED2-4717-9507-95C25C4F1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56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3563" y="992188"/>
            <a:ext cx="7997825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17369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992188"/>
            <a:ext cx="3922712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8675" y="992188"/>
            <a:ext cx="3922713" cy="24399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8675" y="3584575"/>
            <a:ext cx="3922713" cy="2439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53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2D16C7-6AEB-4D79-99E0-68695BB30E5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E67A14-980D-468E-A123-75AD87909E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3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962A59-97C0-4A03-9B5A-63C548D600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5F20CC-5B47-45DA-ACE4-E17D6F54B9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6D9513-AF87-483E-A5EA-D2A9F1B9A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3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A04872-569B-45E6-A10A-95CFC28CE7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2386F9-FAEE-4C8F-91AF-6A1ECC479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5390ED-A648-42E0-9436-E3B0FF8473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9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PT_header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3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wilke@nre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bgs-llc.com/" TargetMode="External"/><Relationship Id="rId4" Type="http://schemas.openxmlformats.org/officeDocument/2006/relationships/hyperlink" Target="mailto:rmorrow@bgs-llc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152400" y="4267200"/>
            <a:ext cx="8839200" cy="18288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24398" y="1371600"/>
            <a:ext cx="4267202" cy="23622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300" dirty="0"/>
          </a:p>
          <a:p>
            <a:r>
              <a:rPr lang="en-US" sz="1300" dirty="0"/>
              <a:t>This agreement is for Staff Augmentation Support for the following scope segments</a:t>
            </a:r>
            <a:r>
              <a:rPr lang="en-US" sz="1400" dirty="0"/>
              <a:t>: </a:t>
            </a:r>
          </a:p>
          <a:p>
            <a:endParaRPr lang="en-US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1. Business and Project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2. Communications and Outreach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3.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4. Information Technology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5. Science and Technical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52400" y="1371600"/>
            <a:ext cx="4267200" cy="23622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48757"/>
            <a:ext cx="7997825" cy="4514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kern="1200" dirty="0">
                <a:solidFill>
                  <a:schemeClr val="bg1"/>
                </a:solidFill>
              </a:rPr>
              <a:t>Staff Support Service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2401" y="1143000"/>
            <a:ext cx="4267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AGREEMENT - SUMMARY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724399" y="1137312"/>
            <a:ext cx="4267201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SERVICES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00600" y="1531423"/>
            <a:ext cx="3505201" cy="20751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250" dirty="0">
              <a:solidFill>
                <a:srgbClr val="000000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21457" y="4312559"/>
            <a:ext cx="8008143" cy="1097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Contact the following for agreement details: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ICPT Contact Information: Paul Wilke,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3"/>
              </a:rPr>
              <a:t>paul.wilke@nrel.gov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,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Supplier Contact Information: Morrow, Ricky,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4"/>
              </a:rPr>
              <a:t>rmorrow@bgs-llc.com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 </a:t>
            </a:r>
          </a:p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52400" y="3931558"/>
            <a:ext cx="8839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HOW TO UTILIZE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28601" y="1524000"/>
            <a:ext cx="4190999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</a:t>
            </a:r>
            <a:r>
              <a:rPr lang="en-US" sz="1400" dirty="0">
                <a:solidFill>
                  <a:srgbClr val="000000"/>
                </a:solidFill>
              </a:rPr>
              <a:t>: Boston Government Services, LLC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 website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dirty="0">
                <a:solidFill>
                  <a:srgbClr val="000000"/>
                </a:solidFill>
                <a:hlinkClick r:id="rId5"/>
              </a:rPr>
              <a:t>www.bgs-llc.com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Agreement effective through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</a:p>
          <a:p>
            <a:pPr lvl="1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</a:pPr>
            <a:r>
              <a:rPr lang="en-US" sz="1400" dirty="0">
                <a:solidFill>
                  <a:srgbClr val="000000"/>
                </a:solidFill>
              </a:rPr>
              <a:t>12/22/21 – 12/21/26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</a:rPr>
              <a:t>Small Business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Pricing Details</a:t>
            </a:r>
            <a:r>
              <a:rPr lang="en-US" sz="1400" dirty="0">
                <a:solidFill>
                  <a:srgbClr val="000000"/>
                </a:solidFill>
              </a:rPr>
              <a:t>: Subcontractor markup over fully burdened labor rate for Resource locked in. 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ICPT Agreement #: </a:t>
            </a:r>
            <a:r>
              <a:rPr lang="en-US" sz="1400" dirty="0">
                <a:solidFill>
                  <a:srgbClr val="000000"/>
                </a:solidFill>
              </a:rPr>
              <a:t>BOA-NREL-2021-10443</a:t>
            </a:r>
            <a:endParaRPr lang="en-US" sz="1400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874" y="6400800"/>
            <a:ext cx="8804672" cy="304800"/>
          </a:xfrm>
        </p:spPr>
        <p:txBody>
          <a:bodyPr/>
          <a:lstStyle/>
          <a:p>
            <a:r>
              <a:rPr lang="en-US" sz="800" dirty="0"/>
              <a:t>Contractor-owned Proprietary Information.  Do not distribute outside of the DOE without express written permission of the Integrated Contractor Purchasing Team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28600" y="64008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1888752"/>
      </p:ext>
    </p:extLst>
  </p:cSld>
  <p:clrMapOvr>
    <a:masterClrMapping/>
  </p:clrMapOvr>
</p:sld>
</file>

<file path=ppt/theme/theme1.xml><?xml version="1.0" encoding="utf-8"?>
<a:theme xmlns:a="http://schemas.openxmlformats.org/drawingml/2006/main" name="FY2013 SCMC Power 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170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FY2013 SCMC Power Point Template</vt:lpstr>
      <vt:lpstr>Staff Support Service</vt:lpstr>
    </vt:vector>
  </TitlesOfParts>
  <Company>Honeywell FMT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Ward</dc:creator>
  <cp:lastModifiedBy>Wilke, Paul</cp:lastModifiedBy>
  <cp:revision>46</cp:revision>
  <cp:lastPrinted>2015-08-17T21:21:43Z</cp:lastPrinted>
  <dcterms:created xsi:type="dcterms:W3CDTF">2014-06-25T03:17:39Z</dcterms:created>
  <dcterms:modified xsi:type="dcterms:W3CDTF">2021-12-17T16:09:33Z</dcterms:modified>
</cp:coreProperties>
</file>