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47D"/>
    <a:srgbClr val="44747D"/>
    <a:srgbClr val="032851"/>
    <a:srgbClr val="8AC2FD"/>
    <a:srgbClr val="47787C"/>
    <a:srgbClr val="004080"/>
    <a:srgbClr val="0099CC"/>
    <a:srgbClr val="B3B3B3"/>
    <a:srgbClr val="00CC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9" autoAdjust="0"/>
    <p:restoredTop sz="94673" autoAdjust="0"/>
  </p:normalViewPr>
  <p:slideViewPr>
    <p:cSldViewPr>
      <p:cViewPr varScale="1">
        <p:scale>
          <a:sx n="94" d="100"/>
          <a:sy n="94" d="100"/>
        </p:scale>
        <p:origin x="12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5765656-EB8B-46C1-8888-748697CE4970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D9195-E69E-4055-9901-F585052ACB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765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57A29D-6E5C-4094-AE84-FCF16AE67D8E}" type="datetimeFigureOut">
              <a:rPr lang="en-US" smtClean="0"/>
              <a:t>2/3/2022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6B6F60-7B1A-4D57-B788-AA15778953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31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5325"/>
            <a:ext cx="4651375" cy="3487738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688" y="4416113"/>
            <a:ext cx="5840394" cy="4185621"/>
          </a:xfrm>
          <a:noFill/>
          <a:ln/>
        </p:spPr>
        <p:txBody>
          <a:bodyPr lIns="93630" tIns="47637" rIns="93630" bIns="47637"/>
          <a:lstStyle/>
          <a:p>
            <a:pPr marL="121307" indent="-121307"/>
            <a:endParaRPr lang="en-US" sz="1300" dirty="0"/>
          </a:p>
        </p:txBody>
      </p:sp>
      <p:pic>
        <p:nvPicPr>
          <p:cNvPr id="5124" name="Picture 5" descr="Niel Tab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2973" y="6277634"/>
            <a:ext cx="3957794" cy="244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4967732" y="7488614"/>
            <a:ext cx="215753" cy="554209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/>
            <a:endParaRPr lang="en-US" sz="1200" i="1" dirty="0">
              <a:solidFill>
                <a:srgbClr val="0053A5"/>
              </a:solidFill>
            </a:endParaRP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4967732" y="8218496"/>
            <a:ext cx="215753" cy="554209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/>
            <a:endParaRPr lang="en-US" sz="1200" i="1" dirty="0">
              <a:solidFill>
                <a:srgbClr val="0053A5"/>
              </a:solidFill>
            </a:endParaRPr>
          </a:p>
        </p:txBody>
      </p:sp>
      <p:sp>
        <p:nvSpPr>
          <p:cNvPr id="5127" name="AutoShape 8"/>
          <p:cNvSpPr>
            <a:spLocks noChangeArrowheads="1"/>
          </p:cNvSpPr>
          <p:nvPr/>
        </p:nvSpPr>
        <p:spPr bwMode="auto">
          <a:xfrm>
            <a:off x="4967732" y="6528243"/>
            <a:ext cx="215753" cy="554209"/>
          </a:xfrm>
          <a:prstGeom prst="leftArrow">
            <a:avLst>
              <a:gd name="adj1" fmla="val 50000"/>
              <a:gd name="adj2" fmla="val 27500"/>
            </a:avLst>
          </a:prstGeom>
          <a:solidFill>
            <a:schemeClr val="hlink"/>
          </a:solidFill>
          <a:ln w="19050" algn="ctr">
            <a:noFill/>
            <a:miter lim="800000"/>
            <a:headEnd/>
            <a:tailEnd/>
          </a:ln>
        </p:spPr>
        <p:txBody>
          <a:bodyPr wrap="none" lIns="92193" tIns="45287" rIns="92193" bIns="45287" anchor="ctr">
            <a:spAutoFit/>
          </a:bodyPr>
          <a:lstStyle/>
          <a:p>
            <a:pPr algn="ctr"/>
            <a:endParaRPr lang="en-US" sz="1200" i="1" dirty="0">
              <a:solidFill>
                <a:srgbClr val="0053A5"/>
              </a:solidFill>
            </a:endParaRPr>
          </a:p>
        </p:txBody>
      </p:sp>
      <p:sp>
        <p:nvSpPr>
          <p:cNvPr id="5128" name="AutoShape 12"/>
          <p:cNvSpPr>
            <a:spLocks noChangeArrowheads="1"/>
          </p:cNvSpPr>
          <p:nvPr/>
        </p:nvSpPr>
        <p:spPr bwMode="auto">
          <a:xfrm>
            <a:off x="969391" y="5944703"/>
            <a:ext cx="3837424" cy="30731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5E7676"/>
              </a:gs>
              <a:gs pos="50000">
                <a:srgbClr val="CCFFFF"/>
              </a:gs>
              <a:gs pos="100000">
                <a:srgbClr val="5E7676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3163" tIns="46582" rIns="93163" bIns="46582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prstClr val="white"/>
              </a:buClr>
              <a:tabLst>
                <a:tab pos="3144242" algn="l"/>
              </a:tabLst>
            </a:pPr>
            <a:r>
              <a:rPr lang="en-US" sz="1600" dirty="0">
                <a:solidFill>
                  <a:prstClr val="black"/>
                </a:solidFill>
              </a:rPr>
              <a:t>Commodity Spend / Save Breakdown</a:t>
            </a:r>
          </a:p>
        </p:txBody>
      </p:sp>
      <p:sp>
        <p:nvSpPr>
          <p:cNvPr id="5129" name="Text Box 14"/>
          <p:cNvSpPr txBox="1">
            <a:spLocks noChangeArrowheads="1"/>
          </p:cNvSpPr>
          <p:nvPr/>
        </p:nvSpPr>
        <p:spPr bwMode="auto">
          <a:xfrm>
            <a:off x="4710519" y="5014748"/>
            <a:ext cx="1943098" cy="40081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2193" tIns="45287" rIns="92193" bIns="45287">
            <a:spAutoFit/>
          </a:bodyPr>
          <a:lstStyle/>
          <a:p>
            <a:r>
              <a:rPr lang="en-US" sz="1000" i="1" dirty="0">
                <a:solidFill>
                  <a:srgbClr val="DC241F"/>
                </a:solidFill>
              </a:rPr>
              <a:t>‘08 AOP: 1.8%; 4+8: 2.3%</a:t>
            </a:r>
          </a:p>
          <a:p>
            <a:r>
              <a:rPr lang="en-US" sz="1000" i="1" dirty="0">
                <a:solidFill>
                  <a:srgbClr val="DC241F"/>
                </a:solidFill>
              </a:rPr>
              <a:t>‘09 AOP: 1.6%; STRAP: 3.5%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4659481" y="4953576"/>
            <a:ext cx="186841" cy="278994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 wrap="none" lIns="92193" tIns="45287" rIns="92193" bIns="45287" anchor="ctr">
            <a:spAutoFit/>
          </a:bodyPr>
          <a:lstStyle/>
          <a:p>
            <a:pPr algn="ctr">
              <a:defRPr/>
            </a:pPr>
            <a:endParaRPr lang="en-US" sz="1200" i="1" dirty="0">
              <a:solidFill>
                <a:srgbClr val="0053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91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top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Line 7"/>
          <p:cNvSpPr>
            <a:spLocks noChangeShapeType="1"/>
          </p:cNvSpPr>
          <p:nvPr userDrawn="1"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B3B3B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D868A8-67A1-4802-957B-D8C949CCDF57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06503"/>
            <a:ext cx="3049588" cy="11936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1F0440E-0005-4FE9-9B26-BCE5E69C471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7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822075D-FED2-4717-9507-95C25C4F14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756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3" y="106363"/>
            <a:ext cx="7997825" cy="4683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3563" y="992188"/>
            <a:ext cx="7997825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17369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3" y="106363"/>
            <a:ext cx="7997825" cy="4683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3563" y="992188"/>
            <a:ext cx="3922712" cy="5032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38675" y="992188"/>
            <a:ext cx="3922713" cy="24399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38675" y="3584575"/>
            <a:ext cx="3922713" cy="2439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053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2D16C7-6AEB-4D79-99E0-68695BB30E5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4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BE67A14-980D-468E-A123-75AD87909EE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3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5962A59-97C0-4A03-9B5A-63C548D600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F5F20CC-5B47-45DA-ACE4-E17D6F54B94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7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96D9513-AF87-483E-A5EA-D2A9F1B9AC6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3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DA04872-569B-45E6-A10A-95CFC28CE7D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8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2386F9-FAEE-4C8F-91AF-6A1ECC47918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53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00800"/>
            <a:ext cx="838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2895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DKW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64008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A5390ED-A648-42E0-9436-E3B0FF8473A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9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PT_header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334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ckeyd@ornl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holmans.com/" TargetMode="External"/><Relationship Id="rId5" Type="http://schemas.openxmlformats.org/officeDocument/2006/relationships/hyperlink" Target="mailto:jsantoru@holmans.com" TargetMode="External"/><Relationship Id="rId4" Type="http://schemas.openxmlformats.org/officeDocument/2006/relationships/hyperlink" Target="mailto:jcooper@holman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-76200" y="4191000"/>
            <a:ext cx="8839200" cy="1828800"/>
          </a:xfrm>
          <a:prstGeom prst="rect">
            <a:avLst/>
          </a:prstGeom>
          <a:gradFill flip="none" rotWithShape="1">
            <a:gsLst>
              <a:gs pos="0">
                <a:srgbClr val="29747D">
                  <a:alpha val="52000"/>
                </a:srgbClr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8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724400" y="1371600"/>
            <a:ext cx="4267200" cy="2286000"/>
          </a:xfrm>
          <a:prstGeom prst="rect">
            <a:avLst/>
          </a:prstGeom>
          <a:gradFill flip="none" rotWithShape="1">
            <a:gsLst>
              <a:gs pos="0">
                <a:srgbClr val="29747D">
                  <a:alpha val="52000"/>
                </a:srgbClr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This agreement is for: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IT Equipment such as peripherals, accessories, consumer electronics, data storage, High Performing Computing (HPC) racks and components in (equipment, supplies, and certain services)</a:t>
            </a:r>
          </a:p>
          <a:p>
            <a:r>
              <a:rPr lang="en-US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52400" y="1371600"/>
            <a:ext cx="4267200" cy="2286000"/>
          </a:xfrm>
          <a:prstGeom prst="rect">
            <a:avLst/>
          </a:prstGeom>
          <a:gradFill flip="none" rotWithShape="1">
            <a:gsLst>
              <a:gs pos="0">
                <a:srgbClr val="29747D">
                  <a:alpha val="52000"/>
                </a:srgbClr>
              </a:gs>
              <a:gs pos="100000">
                <a:srgbClr val="FFFFFF"/>
              </a:gs>
            </a:gsLst>
            <a:lin ang="162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8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48757"/>
            <a:ext cx="7997825" cy="4514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800" b="1" kern="1200" dirty="0">
                <a:solidFill>
                  <a:schemeClr val="bg1"/>
                </a:solidFill>
              </a:rPr>
              <a:t>Holman’s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152401" y="1143000"/>
            <a:ext cx="4267200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5825" algn="l"/>
              </a:tabLst>
            </a:pPr>
            <a:r>
              <a:rPr lang="en-US" sz="1400" b="1" dirty="0">
                <a:solidFill>
                  <a:srgbClr val="FFFFFF"/>
                </a:solidFill>
              </a:rPr>
              <a:t>AGREEMENT - SUMMARY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724399" y="1137312"/>
            <a:ext cx="4267201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5825" algn="l"/>
              </a:tabLst>
            </a:pPr>
            <a:r>
              <a:rPr lang="en-US" sz="1400" b="1" dirty="0">
                <a:solidFill>
                  <a:srgbClr val="FFFFFF"/>
                </a:solidFill>
              </a:rPr>
              <a:t>PRODUCTS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800600" y="1531423"/>
            <a:ext cx="3505201" cy="17451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4609" indent="-174609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</a:pPr>
            <a:endParaRPr lang="en-US" sz="1250" dirty="0">
              <a:solidFill>
                <a:srgbClr val="000000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21457" y="4312559"/>
            <a:ext cx="8922543" cy="1783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3736" indent="-173736">
              <a:spcAft>
                <a:spcPct val="50000"/>
              </a:spcAft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dirty="0">
                <a:solidFill>
                  <a:srgbClr val="000000"/>
                </a:solidFill>
                <a:sym typeface="Arial" pitchFamily="34" charset="0"/>
              </a:rPr>
              <a:t>Contact the following for agreement details:</a:t>
            </a:r>
          </a:p>
          <a:p>
            <a:pPr marL="630936" lvl="1" indent="-173736">
              <a:spcAft>
                <a:spcPct val="50000"/>
              </a:spcAft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dirty="0">
                <a:solidFill>
                  <a:srgbClr val="000000"/>
                </a:solidFill>
                <a:sym typeface="Arial" pitchFamily="34" charset="0"/>
              </a:rPr>
              <a:t>ICPT Contact Information: Dustin Mackey, </a:t>
            </a:r>
            <a:r>
              <a:rPr lang="en-US" sz="1400" dirty="0">
                <a:solidFill>
                  <a:srgbClr val="000000"/>
                </a:solidFill>
                <a:sym typeface="Arial" pitchFamily="34" charset="0"/>
                <a:hlinkClick r:id="rId3"/>
              </a:rPr>
              <a:t>mackeyd@ornl.gov</a:t>
            </a:r>
            <a:r>
              <a:rPr lang="en-US" sz="1400" dirty="0">
                <a:solidFill>
                  <a:srgbClr val="000000"/>
                </a:solidFill>
                <a:sym typeface="Arial" pitchFamily="34" charset="0"/>
              </a:rPr>
              <a:t> , 865-576-5661</a:t>
            </a:r>
          </a:p>
          <a:p>
            <a:pPr marL="630936" lvl="1" indent="-173736">
              <a:spcAft>
                <a:spcPct val="50000"/>
              </a:spcAft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dirty="0">
                <a:solidFill>
                  <a:srgbClr val="000000"/>
                </a:solidFill>
                <a:sym typeface="Arial" pitchFamily="34" charset="0"/>
              </a:rPr>
              <a:t>Supplier Contact Information:  Jonathan Cooper, 865-340-9953, </a:t>
            </a:r>
            <a:r>
              <a:rPr lang="en-US" sz="1400" dirty="0">
                <a:solidFill>
                  <a:srgbClr val="000000"/>
                </a:solidFill>
                <a:sym typeface="Arial" pitchFamily="34" charset="0"/>
                <a:hlinkClick r:id="rId4"/>
              </a:rPr>
              <a:t>jcooper@holmans.com</a:t>
            </a:r>
            <a:r>
              <a:rPr lang="en-US" sz="1400" dirty="0">
                <a:solidFill>
                  <a:srgbClr val="000000"/>
                </a:solidFill>
                <a:sym typeface="Arial" pitchFamily="34" charset="0"/>
              </a:rPr>
              <a:t> </a:t>
            </a:r>
          </a:p>
          <a:p>
            <a:pPr marL="630936" lvl="1" indent="-173736">
              <a:spcAft>
                <a:spcPct val="50000"/>
              </a:spcAft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dirty="0">
                <a:solidFill>
                  <a:srgbClr val="000000"/>
                </a:solidFill>
                <a:sym typeface="Arial" pitchFamily="34" charset="0"/>
              </a:rPr>
              <a:t>Alternative Supplier Contact: John Santoru, 505-991-1151, </a:t>
            </a:r>
            <a:r>
              <a:rPr lang="en-US" sz="1400" dirty="0">
                <a:solidFill>
                  <a:srgbClr val="000000"/>
                </a:solidFill>
                <a:sym typeface="Arial" pitchFamily="34" charset="0"/>
                <a:hlinkClick r:id="rId5"/>
              </a:rPr>
              <a:t>jsantoru@holmans.com</a:t>
            </a:r>
            <a:r>
              <a:rPr lang="en-US" sz="1400" dirty="0">
                <a:solidFill>
                  <a:srgbClr val="000000"/>
                </a:solidFill>
                <a:sym typeface="Arial" pitchFamily="34" charset="0"/>
              </a:rPr>
              <a:t>  </a:t>
            </a:r>
          </a:p>
          <a:p>
            <a:pPr lvl="1">
              <a:spcAft>
                <a:spcPct val="50000"/>
              </a:spcAft>
              <a:buClr>
                <a:srgbClr val="004080"/>
              </a:buClr>
              <a:buSzPct val="50000"/>
            </a:pPr>
            <a:endParaRPr lang="en-US" sz="1400" dirty="0">
              <a:solidFill>
                <a:srgbClr val="000000"/>
              </a:solidFill>
              <a:sym typeface="Arial" pitchFamily="34" charset="0"/>
            </a:endParaRPr>
          </a:p>
          <a:p>
            <a:pPr marL="173736" indent="-173736">
              <a:spcAft>
                <a:spcPct val="50000"/>
              </a:spcAft>
              <a:buClr>
                <a:srgbClr val="004080"/>
              </a:buClr>
              <a:buSzPct val="50000"/>
              <a:buFont typeface="Wingdings" charset="2"/>
              <a:buChar char="u"/>
            </a:pPr>
            <a:endParaRPr lang="en-US" sz="1400" dirty="0">
              <a:solidFill>
                <a:srgbClr val="000000"/>
              </a:solidFill>
              <a:sym typeface="Arial" pitchFamily="34" charset="0"/>
            </a:endParaRPr>
          </a:p>
          <a:p>
            <a:pPr marL="173736" indent="-173736">
              <a:spcAft>
                <a:spcPct val="50000"/>
              </a:spcAft>
              <a:buClr>
                <a:srgbClr val="004080"/>
              </a:buClr>
              <a:buSzPct val="50000"/>
              <a:buFont typeface="Wingdings" charset="2"/>
              <a:buChar char="u"/>
            </a:pPr>
            <a:endParaRPr lang="en-US" sz="1400" dirty="0">
              <a:solidFill>
                <a:srgbClr val="000000"/>
              </a:solidFill>
              <a:sym typeface="Arial" pitchFamily="34" charset="0"/>
            </a:endParaRP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152400" y="3931558"/>
            <a:ext cx="8839200" cy="304800"/>
          </a:xfrm>
          <a:prstGeom prst="roundRect">
            <a:avLst>
              <a:gd name="adj" fmla="val 0"/>
            </a:avLst>
          </a:prstGeom>
          <a:solidFill>
            <a:srgbClr val="032851"/>
          </a:solidFill>
          <a:ln w="9525" algn="ctr">
            <a:noFill/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3085825" algn="l"/>
              </a:tabLst>
            </a:pPr>
            <a:r>
              <a:rPr lang="en-US" sz="1400" b="1" dirty="0">
                <a:solidFill>
                  <a:srgbClr val="FFFFFF"/>
                </a:solidFill>
              </a:rPr>
              <a:t>HOW TO UTILIZE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28601" y="1524000"/>
            <a:ext cx="40386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6" rIns="90480" bIns="44446"/>
          <a:lstStyle/>
          <a:p>
            <a:pPr marL="174609" indent="-174609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b="1" dirty="0">
                <a:solidFill>
                  <a:srgbClr val="000000"/>
                </a:solidFill>
              </a:rPr>
              <a:t>Supplier</a:t>
            </a:r>
            <a:r>
              <a:rPr lang="en-US" sz="1400" dirty="0">
                <a:solidFill>
                  <a:srgbClr val="000000"/>
                </a:solidFill>
              </a:rPr>
              <a:t>: Holman’s</a:t>
            </a:r>
          </a:p>
          <a:p>
            <a:pPr marL="174609" indent="-174609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b="1" dirty="0">
                <a:solidFill>
                  <a:srgbClr val="000000"/>
                </a:solidFill>
              </a:rPr>
              <a:t>Supplier website</a:t>
            </a:r>
            <a:r>
              <a:rPr lang="en-US" sz="1400" dirty="0">
                <a:solidFill>
                  <a:srgbClr val="000000"/>
                </a:solidFill>
              </a:rPr>
              <a:t>:  </a:t>
            </a:r>
            <a:r>
              <a:rPr lang="en-US" sz="1400" dirty="0">
                <a:solidFill>
                  <a:srgbClr val="000000"/>
                </a:solidFill>
                <a:hlinkClick r:id="rId6"/>
              </a:rPr>
              <a:t>https://holmans.com/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endParaRPr lang="en-US" sz="1400" dirty="0"/>
          </a:p>
          <a:p>
            <a:pPr marL="174609" indent="-174609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b="1" dirty="0">
                <a:solidFill>
                  <a:srgbClr val="000000"/>
                </a:solidFill>
              </a:rPr>
              <a:t>Agreement effective through</a:t>
            </a:r>
            <a:r>
              <a:rPr lang="en-US" sz="1400" dirty="0">
                <a:solidFill>
                  <a:srgbClr val="000000"/>
                </a:solidFill>
              </a:rPr>
              <a:t>: 2/6/2027</a:t>
            </a:r>
          </a:p>
          <a:p>
            <a:pPr marL="174609" indent="-174609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b="1" dirty="0">
                <a:solidFill>
                  <a:srgbClr val="000000"/>
                </a:solidFill>
              </a:rPr>
              <a:t>Business size:  Small Business</a:t>
            </a:r>
            <a:endParaRPr lang="en-US" sz="1400" dirty="0">
              <a:solidFill>
                <a:srgbClr val="000000"/>
              </a:solidFill>
            </a:endParaRPr>
          </a:p>
          <a:p>
            <a:pPr marL="174609" indent="-174609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b="1" dirty="0">
                <a:solidFill>
                  <a:srgbClr val="000000"/>
                </a:solidFill>
              </a:rPr>
              <a:t>Pricing Details</a:t>
            </a:r>
            <a:r>
              <a:rPr lang="en-US" sz="1400" dirty="0">
                <a:solidFill>
                  <a:srgbClr val="000000"/>
                </a:solidFill>
              </a:rPr>
              <a:t>:  Contact ICPT BOA Holder</a:t>
            </a:r>
          </a:p>
          <a:p>
            <a:pPr marL="174609" indent="-174609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</a:pPr>
            <a:r>
              <a:rPr lang="en-US" sz="1400" b="1" dirty="0">
                <a:solidFill>
                  <a:srgbClr val="000000"/>
                </a:solidFill>
              </a:rPr>
              <a:t>ICPT Agreement # - ORNL- 2021-1002</a:t>
            </a:r>
            <a:endParaRPr lang="en-US" sz="1400" b="1" dirty="0"/>
          </a:p>
          <a:p>
            <a:pPr marL="174609" indent="-174609">
              <a:lnSpc>
                <a:spcPct val="85000"/>
              </a:lnSpc>
              <a:spcBef>
                <a:spcPct val="25000"/>
              </a:spcBef>
              <a:buClr>
                <a:srgbClr val="004080"/>
              </a:buClr>
              <a:buSzPct val="50000"/>
              <a:buFont typeface="Wingdings" charset="2"/>
              <a:buChar char="u"/>
            </a:pPr>
            <a:endParaRPr lang="en-US" sz="1400" dirty="0"/>
          </a:p>
        </p:txBody>
      </p:sp>
      <p:sp>
        <p:nvSpPr>
          <p:cNvPr id="1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29874" y="6400800"/>
            <a:ext cx="8804672" cy="304800"/>
          </a:xfrm>
        </p:spPr>
        <p:txBody>
          <a:bodyPr/>
          <a:lstStyle/>
          <a:p>
            <a:r>
              <a:rPr lang="en-US" sz="800" dirty="0"/>
              <a:t>Contractor-owned Proprietary Information.  Do not distribute outside of the DOE without express written permission of the Integrated Contractor Purchasing Team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28600" y="6400800"/>
            <a:ext cx="868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27877701"/>
      </p:ext>
    </p:extLst>
  </p:cSld>
  <p:clrMapOvr>
    <a:masterClrMapping/>
  </p:clrMapOvr>
</p:sld>
</file>

<file path=ppt/theme/theme1.xml><?xml version="1.0" encoding="utf-8"?>
<a:theme xmlns:a="http://schemas.openxmlformats.org/drawingml/2006/main" name="FY2013 SCMC Power 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10888</TotalTime>
  <Words>177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FY2013 SCMC Power Point Template</vt:lpstr>
      <vt:lpstr>Holman’s</vt:lpstr>
    </vt:vector>
  </TitlesOfParts>
  <Company>Honeywell FMT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Ward</dc:creator>
  <cp:lastModifiedBy>Mackey, Dustin</cp:lastModifiedBy>
  <cp:revision>104</cp:revision>
  <cp:lastPrinted>2015-08-17T21:21:43Z</cp:lastPrinted>
  <dcterms:created xsi:type="dcterms:W3CDTF">2014-06-25T03:17:39Z</dcterms:created>
  <dcterms:modified xsi:type="dcterms:W3CDTF">2022-02-03T22:33:15Z</dcterms:modified>
</cp:coreProperties>
</file>