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47D"/>
    <a:srgbClr val="44747D"/>
    <a:srgbClr val="032851"/>
    <a:srgbClr val="8AC2FD"/>
    <a:srgbClr val="47787C"/>
    <a:srgbClr val="004080"/>
    <a:srgbClr val="0099CC"/>
    <a:srgbClr val="B3B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75" autoAdjust="0"/>
    <p:restoredTop sz="94660"/>
  </p:normalViewPr>
  <p:slideViewPr>
    <p:cSldViewPr>
      <p:cViewPr varScale="1">
        <p:scale>
          <a:sx n="108" d="100"/>
          <a:sy n="108" d="100"/>
        </p:scale>
        <p:origin x="159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846" y="-108"/>
      </p:cViewPr>
      <p:guideLst>
        <p:guide orient="horz" pos="2880"/>
        <p:guide pos="216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 dirty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17A711CA-CC6A-4649-8136-D829BEAA18AF}" type="datetimeFigureOut">
              <a:rPr lang="en-US"/>
              <a:pPr>
                <a:defRPr/>
              </a:pPr>
              <a:t>3/26/2019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 dirty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BF2E0659-8D74-44C8-B4E0-655D8A31E3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98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 dirty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F12A155F-ADCB-4112-ABD3-91DAAEEE4AD0}" type="datetimeFigureOut">
              <a:rPr lang="en-US"/>
              <a:pPr>
                <a:defRPr/>
              </a:pPr>
              <a:t>3/26/2019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 dirty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D10ED0A2-14B6-4F6F-92DF-B38B356176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79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5325"/>
            <a:ext cx="4651375" cy="34877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6343" y="4415790"/>
            <a:ext cx="5840377" cy="4186608"/>
          </a:xfrm>
          <a:noFill/>
        </p:spPr>
        <p:txBody>
          <a:bodyPr wrap="square" lIns="93630" tIns="47637" rIns="93630" bIns="47637" numCol="1" anchor="t" anchorCtr="0" compatLnSpc="1">
            <a:prstTxWarp prst="textNoShape">
              <a:avLst/>
            </a:prstTxWarp>
          </a:bodyPr>
          <a:lstStyle/>
          <a:p>
            <a:pPr marL="119707" indent="-119707">
              <a:spcBef>
                <a:spcPct val="0"/>
              </a:spcBef>
            </a:pPr>
            <a:endParaRPr lang="en-US" sz="1300"/>
          </a:p>
        </p:txBody>
      </p:sp>
      <p:pic>
        <p:nvPicPr>
          <p:cNvPr id="15364" name="Picture 5" descr="Niel Tab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2308" y="6278298"/>
            <a:ext cx="3957954" cy="2441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AutoShape 6"/>
          <p:cNvSpPr>
            <a:spLocks noChangeArrowheads="1"/>
          </p:cNvSpPr>
          <p:nvPr/>
        </p:nvSpPr>
        <p:spPr bwMode="auto">
          <a:xfrm>
            <a:off x="4967324" y="7488767"/>
            <a:ext cx="215829" cy="553588"/>
          </a:xfrm>
          <a:prstGeom prst="leftArrow">
            <a:avLst>
              <a:gd name="adj1" fmla="val 50000"/>
              <a:gd name="adj2" fmla="val 27500"/>
            </a:avLst>
          </a:prstGeom>
          <a:solidFill>
            <a:schemeClr val="hlink"/>
          </a:solidFill>
          <a:ln w="19050" algn="ctr">
            <a:noFill/>
            <a:miter lim="800000"/>
            <a:headEnd/>
            <a:tailEnd/>
          </a:ln>
        </p:spPr>
        <p:txBody>
          <a:bodyPr wrap="none" lIns="92193" tIns="45287" rIns="92193" bIns="45287" anchor="ctr">
            <a:spAutoFit/>
          </a:bodyPr>
          <a:lstStyle/>
          <a:p>
            <a:pPr algn="ctr" eaLnBrk="0" hangingPunct="0"/>
            <a:endParaRPr lang="en-US" sz="1200" i="1">
              <a:solidFill>
                <a:srgbClr val="0053A5"/>
              </a:solidFill>
            </a:endParaRPr>
          </a:p>
        </p:txBody>
      </p:sp>
      <p:sp>
        <p:nvSpPr>
          <p:cNvPr id="15366" name="AutoShape 7"/>
          <p:cNvSpPr>
            <a:spLocks noChangeArrowheads="1"/>
          </p:cNvSpPr>
          <p:nvPr/>
        </p:nvSpPr>
        <p:spPr bwMode="auto">
          <a:xfrm>
            <a:off x="4967324" y="8218276"/>
            <a:ext cx="215829" cy="555202"/>
          </a:xfrm>
          <a:prstGeom prst="leftArrow">
            <a:avLst>
              <a:gd name="adj1" fmla="val 50000"/>
              <a:gd name="adj2" fmla="val 27500"/>
            </a:avLst>
          </a:prstGeom>
          <a:solidFill>
            <a:schemeClr val="hlink"/>
          </a:solidFill>
          <a:ln w="19050" algn="ctr">
            <a:noFill/>
            <a:miter lim="800000"/>
            <a:headEnd/>
            <a:tailEnd/>
          </a:ln>
        </p:spPr>
        <p:txBody>
          <a:bodyPr wrap="none" lIns="92193" tIns="45287" rIns="92193" bIns="45287" anchor="ctr">
            <a:spAutoFit/>
          </a:bodyPr>
          <a:lstStyle/>
          <a:p>
            <a:pPr algn="ctr" eaLnBrk="0" hangingPunct="0"/>
            <a:endParaRPr lang="en-US" sz="1200" i="1">
              <a:solidFill>
                <a:srgbClr val="0053A5"/>
              </a:solidFill>
            </a:endParaRPr>
          </a:p>
        </p:txBody>
      </p:sp>
      <p:sp>
        <p:nvSpPr>
          <p:cNvPr id="15367" name="AutoShape 8"/>
          <p:cNvSpPr>
            <a:spLocks noChangeArrowheads="1"/>
          </p:cNvSpPr>
          <p:nvPr/>
        </p:nvSpPr>
        <p:spPr bwMode="auto">
          <a:xfrm>
            <a:off x="4967324" y="6528462"/>
            <a:ext cx="215829" cy="553587"/>
          </a:xfrm>
          <a:prstGeom prst="leftArrow">
            <a:avLst>
              <a:gd name="adj1" fmla="val 50000"/>
              <a:gd name="adj2" fmla="val 27500"/>
            </a:avLst>
          </a:prstGeom>
          <a:solidFill>
            <a:schemeClr val="hlink"/>
          </a:solidFill>
          <a:ln w="19050" algn="ctr">
            <a:noFill/>
            <a:miter lim="800000"/>
            <a:headEnd/>
            <a:tailEnd/>
          </a:ln>
        </p:spPr>
        <p:txBody>
          <a:bodyPr wrap="none" lIns="92193" tIns="45287" rIns="92193" bIns="45287" anchor="ctr">
            <a:spAutoFit/>
          </a:bodyPr>
          <a:lstStyle/>
          <a:p>
            <a:pPr algn="ctr" eaLnBrk="0" hangingPunct="0"/>
            <a:endParaRPr lang="en-US" sz="1200" i="1">
              <a:solidFill>
                <a:srgbClr val="0053A5"/>
              </a:solidFill>
            </a:endParaRPr>
          </a:p>
        </p:txBody>
      </p:sp>
      <p:sp>
        <p:nvSpPr>
          <p:cNvPr id="15368" name="AutoShape 12"/>
          <p:cNvSpPr>
            <a:spLocks noChangeArrowheads="1"/>
          </p:cNvSpPr>
          <p:nvPr/>
        </p:nvSpPr>
        <p:spPr bwMode="auto">
          <a:xfrm>
            <a:off x="968799" y="5944209"/>
            <a:ext cx="3837869" cy="30826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5E7676"/>
              </a:gs>
              <a:gs pos="50000">
                <a:srgbClr val="CCFFFF"/>
              </a:gs>
              <a:gs pos="100000">
                <a:srgbClr val="5E7676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3163" tIns="46582" rIns="93163" bIns="46582" anchor="ctr"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3143119" algn="l"/>
              </a:tabLst>
            </a:pPr>
            <a:r>
              <a:rPr lang="en-US" sz="1600">
                <a:solidFill>
                  <a:srgbClr val="000000"/>
                </a:solidFill>
              </a:rPr>
              <a:t>Commodity Spend / Save Breakdown</a:t>
            </a:r>
          </a:p>
        </p:txBody>
      </p:sp>
      <p:sp>
        <p:nvSpPr>
          <p:cNvPr id="15369" name="Text Box 14"/>
          <p:cNvSpPr txBox="1">
            <a:spLocks noChangeArrowheads="1"/>
          </p:cNvSpPr>
          <p:nvPr/>
        </p:nvSpPr>
        <p:spPr bwMode="auto">
          <a:xfrm>
            <a:off x="4710925" y="5014569"/>
            <a:ext cx="1942464" cy="4002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2193" tIns="45287" rIns="92193" bIns="45287">
            <a:spAutoFit/>
          </a:bodyPr>
          <a:lstStyle/>
          <a:p>
            <a:pPr eaLnBrk="0" hangingPunct="0"/>
            <a:r>
              <a:rPr lang="en-US" sz="1000" i="1">
                <a:solidFill>
                  <a:srgbClr val="DC241F"/>
                </a:solidFill>
              </a:rPr>
              <a:t>‘08 AOP: 1.8%; 4+8: 2.3%</a:t>
            </a:r>
          </a:p>
          <a:p>
            <a:pPr eaLnBrk="0" hangingPunct="0"/>
            <a:r>
              <a:rPr lang="en-US" sz="1000" i="1">
                <a:solidFill>
                  <a:srgbClr val="DC241F"/>
                </a:solidFill>
              </a:rPr>
              <a:t>‘09 AOP: 1.6%; STRAP: 3.5%</a:t>
            </a:r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4658995" y="4953239"/>
            <a:ext cx="186619" cy="279214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990000"/>
            </a:outerShdw>
          </a:effectLst>
        </p:spPr>
        <p:txBody>
          <a:bodyPr wrap="none" lIns="92193" tIns="45287" rIns="92193" bIns="45287" anchor="ctr">
            <a:spAutoFit/>
          </a:bodyPr>
          <a:lstStyle/>
          <a:p>
            <a:pPr algn="ctr" eaLnBrk="0" hangingPunct="0">
              <a:defRPr/>
            </a:pPr>
            <a:endParaRPr lang="en-US" sz="1200" i="1" dirty="0">
              <a:solidFill>
                <a:srgbClr val="0053A5"/>
              </a:solidFill>
              <a:ea typeface="ＭＳ Ｐゴシック" pitchFamily="68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2225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top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Line 7"/>
          <p:cNvSpPr>
            <a:spLocks noChangeShapeType="1"/>
          </p:cNvSpPr>
          <p:nvPr userDrawn="1"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B3B3B3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ea typeface="ＭＳ Ｐゴシック" pitchFamily="68" charset="-128"/>
              <a:cs typeface="+mn-cs"/>
            </a:endParaRPr>
          </a:p>
        </p:txBody>
      </p:sp>
      <p:pic>
        <p:nvPicPr>
          <p:cNvPr id="4" name="Picture 5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06400"/>
            <a:ext cx="3049588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DKW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B31A32BE-1289-423F-A171-CE1818430F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DKW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CCFAE54B-7413-4012-ADC7-5CF6EDBBE5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DKW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31080DD1-3005-4CEF-AF84-9753EFE4B6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563" y="106363"/>
            <a:ext cx="7997825" cy="4683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3563" y="992188"/>
            <a:ext cx="7997825" cy="5032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563" y="106363"/>
            <a:ext cx="7997825" cy="4683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3563" y="992188"/>
            <a:ext cx="3922712" cy="5032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38675" y="992188"/>
            <a:ext cx="3922713" cy="24399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38675" y="3584575"/>
            <a:ext cx="3922713" cy="2439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DKW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B60A1483-FFEC-4D2F-AD2A-66C0998CEC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DKW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9A923840-C851-4B73-A295-B16952B41A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DKW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435C9238-152A-477D-BF52-2A765D1F01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DKW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82002E13-7A34-4BB4-AC02-843E5FF27A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DKW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D7331E6C-A974-436E-B374-F5C59F7A05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DKW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C8BFBE59-B77F-43B1-A2DC-4C7FA88CDE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DKW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05F14D11-EEE5-404E-9D20-A19148525C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DKW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6269C887-C94C-40E2-871B-D89ED8D055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CPT_header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74" r:id="rId12"/>
    <p:sldLayoutId id="2147483675" r:id="rId13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8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8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8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8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8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8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8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ami.sandberg@nrel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robert.Schufreider@springernature.com" TargetMode="External"/><Relationship Id="rId4" Type="http://schemas.openxmlformats.org/officeDocument/2006/relationships/hyperlink" Target="mailto:mary.hastings@nrel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5"/>
          <p:cNvSpPr>
            <a:spLocks noChangeArrowheads="1"/>
          </p:cNvSpPr>
          <p:nvPr/>
        </p:nvSpPr>
        <p:spPr bwMode="auto">
          <a:xfrm>
            <a:off x="152400" y="4304823"/>
            <a:ext cx="8839200" cy="1828800"/>
          </a:xfrm>
          <a:prstGeom prst="rect">
            <a:avLst/>
          </a:prstGeom>
          <a:gradFill rotWithShape="1">
            <a:gsLst>
              <a:gs pos="0">
                <a:srgbClr val="29747D">
                  <a:alpha val="51999"/>
                </a:srgbClr>
              </a:gs>
              <a:gs pos="100000">
                <a:srgbClr val="FFFFFF"/>
              </a:gs>
            </a:gsLst>
            <a:lin ang="16200000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3315" name="Rectangle 14"/>
          <p:cNvSpPr>
            <a:spLocks noChangeArrowheads="1"/>
          </p:cNvSpPr>
          <p:nvPr/>
        </p:nvSpPr>
        <p:spPr bwMode="auto">
          <a:xfrm>
            <a:off x="4724400" y="1495425"/>
            <a:ext cx="4267200" cy="2209800"/>
          </a:xfrm>
          <a:prstGeom prst="rect">
            <a:avLst/>
          </a:prstGeom>
          <a:gradFill rotWithShape="1">
            <a:gsLst>
              <a:gs pos="0">
                <a:srgbClr val="29747D">
                  <a:alpha val="51999"/>
                </a:srgbClr>
              </a:gs>
              <a:gs pos="100000">
                <a:srgbClr val="FFFFFF"/>
              </a:gs>
            </a:gsLst>
            <a:lin ang="16200000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 b="1" dirty="0">
                <a:solidFill>
                  <a:srgbClr val="0070C0"/>
                </a:solidFill>
              </a:rPr>
              <a:t>Springer Nature Customer Service Center LLC</a:t>
            </a:r>
          </a:p>
          <a:p>
            <a:pPr eaLnBrk="0" hangingPunct="0"/>
            <a:r>
              <a:rPr lang="en-US" sz="1200" b="1" dirty="0">
                <a:solidFill>
                  <a:srgbClr val="0070C0"/>
                </a:solidFill>
              </a:rPr>
              <a:t>Subscription Agreements for </a:t>
            </a:r>
          </a:p>
          <a:p>
            <a:pPr eaLnBrk="0" hangingPunct="0"/>
            <a:r>
              <a:rPr lang="en-US" sz="1200" b="1" dirty="0">
                <a:solidFill>
                  <a:srgbClr val="0070C0"/>
                </a:solidFill>
              </a:rPr>
              <a:t>Access to Subscribed Products</a:t>
            </a:r>
          </a:p>
          <a:p>
            <a:pPr eaLnBrk="0" hangingPunct="0"/>
            <a:endParaRPr lang="en-US" sz="1200" b="1" dirty="0">
              <a:solidFill>
                <a:srgbClr val="0070C0"/>
              </a:solidFill>
            </a:endParaRPr>
          </a:p>
          <a:p>
            <a:pPr eaLnBrk="0" hangingPunct="0"/>
            <a:endParaRPr lang="en-US" sz="1200" b="1" dirty="0">
              <a:solidFill>
                <a:srgbClr val="0070C0"/>
              </a:solidFill>
            </a:endParaRPr>
          </a:p>
          <a:p>
            <a:pPr eaLnBrk="0" hangingPunct="0"/>
            <a:endParaRPr lang="en-US" sz="1200" b="1" dirty="0">
              <a:solidFill>
                <a:srgbClr val="0070C0"/>
              </a:solidFill>
            </a:endParaRPr>
          </a:p>
          <a:p>
            <a:pPr eaLnBrk="0" hangingPunct="0"/>
            <a:endParaRPr lang="en-US" sz="1200" b="1" dirty="0">
              <a:solidFill>
                <a:srgbClr val="0070C0"/>
              </a:solidFill>
            </a:endParaRPr>
          </a:p>
          <a:p>
            <a:pPr eaLnBrk="0" hangingPunct="0"/>
            <a:endParaRPr lang="en-US" sz="1200" b="1" dirty="0">
              <a:solidFill>
                <a:srgbClr val="0070C0"/>
              </a:solidFill>
            </a:endParaRPr>
          </a:p>
          <a:p>
            <a:pPr eaLnBrk="0" hangingPunct="0"/>
            <a:r>
              <a:rPr lang="en-US" sz="1200" b="1" dirty="0">
                <a:solidFill>
                  <a:srgbClr val="0070C0"/>
                </a:solidFill>
              </a:rPr>
              <a:t>Reference the following website: </a:t>
            </a:r>
          </a:p>
          <a:p>
            <a:pPr eaLnBrk="0" hangingPunct="0"/>
            <a:r>
              <a:rPr lang="en-US" sz="1200" b="1" dirty="0">
                <a:solidFill>
                  <a:srgbClr val="0070C0"/>
                </a:solidFill>
              </a:rPr>
              <a:t>https://www.springernature.com</a:t>
            </a:r>
          </a:p>
          <a:p>
            <a:pPr eaLnBrk="0" hangingPunct="0"/>
            <a:endParaRPr lang="en-US" sz="1200" b="1" dirty="0">
              <a:solidFill>
                <a:srgbClr val="0070C0"/>
              </a:solidFill>
            </a:endParaRPr>
          </a:p>
          <a:p>
            <a:pPr eaLnBrk="0" hangingPunct="0"/>
            <a:endParaRPr lang="en-US" sz="1200" b="1" dirty="0">
              <a:solidFill>
                <a:srgbClr val="0070C0"/>
              </a:solidFill>
            </a:endParaRPr>
          </a:p>
          <a:p>
            <a:pPr eaLnBrk="0" hangingPunct="0"/>
            <a:endParaRPr lang="en-US" sz="1200" dirty="0"/>
          </a:p>
        </p:txBody>
      </p: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152400" y="1371600"/>
            <a:ext cx="4267200" cy="2286000"/>
          </a:xfrm>
          <a:prstGeom prst="rect">
            <a:avLst/>
          </a:prstGeom>
          <a:gradFill rotWithShape="1">
            <a:gsLst>
              <a:gs pos="0">
                <a:srgbClr val="29747D">
                  <a:alpha val="51999"/>
                </a:srgbClr>
              </a:gs>
              <a:gs pos="100000">
                <a:srgbClr val="FFFFFF"/>
              </a:gs>
            </a:gsLst>
            <a:lin ang="16200000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49238"/>
            <a:ext cx="7997825" cy="4508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defRPr/>
            </a:pPr>
            <a:r>
              <a:rPr lang="en-US" sz="2800" b="1" kern="1200" dirty="0">
                <a:solidFill>
                  <a:schemeClr val="bg1"/>
                </a:solidFill>
              </a:rPr>
              <a:t>Product/Service</a:t>
            </a: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152400" y="1143000"/>
            <a:ext cx="4267200" cy="304800"/>
          </a:xfrm>
          <a:prstGeom prst="roundRect">
            <a:avLst>
              <a:gd name="adj" fmla="val 0"/>
            </a:avLst>
          </a:prstGeom>
          <a:solidFill>
            <a:srgbClr val="032851"/>
          </a:solidFill>
          <a:ln w="9525" algn="ctr">
            <a:noFill/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3084513" algn="l"/>
              </a:tabLst>
            </a:pPr>
            <a:r>
              <a:rPr lang="en-US" sz="1400">
                <a:solidFill>
                  <a:srgbClr val="FFFFFF"/>
                </a:solidFill>
              </a:rPr>
              <a:t>AGREEMENT - SUMMARY</a:t>
            </a:r>
          </a:p>
        </p:txBody>
      </p:sp>
      <p:sp>
        <p:nvSpPr>
          <p:cNvPr id="13319" name="AutoShape 12"/>
          <p:cNvSpPr>
            <a:spLocks noChangeArrowheads="1"/>
          </p:cNvSpPr>
          <p:nvPr/>
        </p:nvSpPr>
        <p:spPr bwMode="auto">
          <a:xfrm>
            <a:off x="4724400" y="1136650"/>
            <a:ext cx="4267200" cy="304800"/>
          </a:xfrm>
          <a:prstGeom prst="roundRect">
            <a:avLst>
              <a:gd name="adj" fmla="val 0"/>
            </a:avLst>
          </a:prstGeom>
          <a:solidFill>
            <a:srgbClr val="032851"/>
          </a:solidFill>
          <a:ln w="9525" algn="ctr">
            <a:noFill/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3084513" algn="l"/>
              </a:tabLst>
            </a:pPr>
            <a:r>
              <a:rPr lang="en-US" sz="1400">
                <a:solidFill>
                  <a:srgbClr val="FFFFFF"/>
                </a:solidFill>
              </a:rPr>
              <a:t>PRODUCTS</a:t>
            </a: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4800600" y="1531938"/>
            <a:ext cx="3505200" cy="17446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0" tIns="44446" rIns="90480" bIns="44446"/>
          <a:lstStyle/>
          <a:p>
            <a:pPr marL="174609" indent="-174609" eaLnBrk="0" hangingPunct="0">
              <a:lnSpc>
                <a:spcPct val="85000"/>
              </a:lnSpc>
              <a:spcBef>
                <a:spcPct val="25000"/>
              </a:spcBef>
              <a:buClr>
                <a:srgbClr val="004080"/>
              </a:buClr>
              <a:buSzPct val="50000"/>
              <a:buFont typeface="Wingdings" charset="2"/>
              <a:buChar char="u"/>
              <a:defRPr/>
            </a:pPr>
            <a:endParaRPr lang="en-US" sz="1250" dirty="0">
              <a:solidFill>
                <a:srgbClr val="000000"/>
              </a:solidFill>
              <a:ea typeface="ＭＳ Ｐゴシック" pitchFamily="68" charset="-128"/>
              <a:cs typeface="+mn-cs"/>
            </a:endParaRPr>
          </a:p>
        </p:txBody>
      </p:sp>
      <p:sp>
        <p:nvSpPr>
          <p:cNvPr id="13321" name="Rectangle 14"/>
          <p:cNvSpPr>
            <a:spLocks noChangeArrowheads="1"/>
          </p:cNvSpPr>
          <p:nvPr/>
        </p:nvSpPr>
        <p:spPr bwMode="auto">
          <a:xfrm>
            <a:off x="222250" y="4313238"/>
            <a:ext cx="8235950" cy="1096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0" tIns="44446" rIns="90480" bIns="44446"/>
          <a:lstStyle/>
          <a:p>
            <a:pPr marL="173038" indent="-173038" eaLnBrk="0" hangingPunct="0">
              <a:spcAft>
                <a:spcPct val="50000"/>
              </a:spcAft>
              <a:buClr>
                <a:srgbClr val="004080"/>
              </a:buClr>
              <a:buSzPct val="50000"/>
              <a:buFont typeface="Wingdings" pitchFamily="2" charset="2"/>
              <a:buChar char="u"/>
            </a:pPr>
            <a:r>
              <a:rPr lang="en-US" sz="1200" dirty="0">
                <a:solidFill>
                  <a:srgbClr val="000000"/>
                </a:solidFill>
                <a:sym typeface="Arial" charset="0"/>
              </a:rPr>
              <a:t>DOE-ICPT Technical Contact Information: </a:t>
            </a:r>
            <a:r>
              <a:rPr lang="en-US" sz="1200" b="1" dirty="0">
                <a:solidFill>
                  <a:srgbClr val="0070C0"/>
                </a:solidFill>
                <a:sym typeface="Arial" charset="0"/>
              </a:rPr>
              <a:t>Tami Sandberg / </a:t>
            </a:r>
            <a:r>
              <a:rPr lang="en-US" sz="1200" b="1" dirty="0">
                <a:solidFill>
                  <a:srgbClr val="0070C0"/>
                </a:solidFill>
                <a:sym typeface="Arial" charset="0"/>
                <a:hlinkClick r:id="rId3"/>
              </a:rPr>
              <a:t>tami.sandberg@nrel.gov</a:t>
            </a:r>
            <a:r>
              <a:rPr lang="en-US" sz="1200" b="1" dirty="0">
                <a:solidFill>
                  <a:srgbClr val="0070C0"/>
                </a:solidFill>
                <a:sym typeface="Arial" charset="0"/>
              </a:rPr>
              <a:t> / 303-275-4024</a:t>
            </a:r>
          </a:p>
          <a:p>
            <a:pPr marL="173038" indent="-173038" eaLnBrk="0" hangingPunct="0">
              <a:spcAft>
                <a:spcPct val="50000"/>
              </a:spcAft>
              <a:buClr>
                <a:srgbClr val="004080"/>
              </a:buClr>
              <a:buSzPct val="50000"/>
              <a:buFont typeface="Wingdings" pitchFamily="2" charset="2"/>
              <a:buChar char="u"/>
            </a:pPr>
            <a:r>
              <a:rPr lang="en-US" sz="1200" dirty="0">
                <a:sym typeface="Arial" charset="0"/>
              </a:rPr>
              <a:t>DOE-ICPT Procurement Contact Information: </a:t>
            </a:r>
            <a:r>
              <a:rPr lang="en-US" sz="1200" b="1" dirty="0">
                <a:solidFill>
                  <a:srgbClr val="0070C0"/>
                </a:solidFill>
                <a:sym typeface="Arial" charset="0"/>
              </a:rPr>
              <a:t>Mary Hastings / </a:t>
            </a:r>
            <a:r>
              <a:rPr lang="en-US" sz="1200" b="1" dirty="0">
                <a:solidFill>
                  <a:srgbClr val="0070C0"/>
                </a:solidFill>
                <a:sym typeface="Arial" charset="0"/>
                <a:hlinkClick r:id="rId4"/>
              </a:rPr>
              <a:t>mary.hastings@nrel.gov</a:t>
            </a:r>
            <a:r>
              <a:rPr lang="en-US" sz="1200" b="1" dirty="0">
                <a:solidFill>
                  <a:srgbClr val="0070C0"/>
                </a:solidFill>
                <a:sym typeface="Arial" charset="0"/>
              </a:rPr>
              <a:t>  / 303-275-3128</a:t>
            </a:r>
          </a:p>
          <a:p>
            <a:pPr marL="173038" indent="-173038" eaLnBrk="0" hangingPunct="0">
              <a:spcAft>
                <a:spcPct val="50000"/>
              </a:spcAft>
              <a:buClr>
                <a:srgbClr val="004080"/>
              </a:buClr>
              <a:buSzPct val="50000"/>
              <a:buFont typeface="Wingdings" pitchFamily="2" charset="2"/>
              <a:buChar char="u"/>
            </a:pPr>
            <a:r>
              <a:rPr lang="en-US" sz="1200" dirty="0">
                <a:solidFill>
                  <a:srgbClr val="000000"/>
                </a:solidFill>
                <a:sym typeface="Arial" charset="0"/>
              </a:rPr>
              <a:t>Supplier Contact Information: </a:t>
            </a:r>
            <a:r>
              <a:rPr lang="en-US" sz="1200" b="1" dirty="0">
                <a:solidFill>
                  <a:srgbClr val="0070C0"/>
                </a:solidFill>
                <a:sym typeface="Arial" charset="0"/>
              </a:rPr>
              <a:t>Robert Schufreider / </a:t>
            </a:r>
            <a:r>
              <a:rPr lang="en-US" sz="1200" b="1" dirty="0">
                <a:solidFill>
                  <a:srgbClr val="0070C0"/>
                </a:solidFill>
                <a:sym typeface="Arial" charset="0"/>
                <a:hlinkClick r:id="rId5"/>
              </a:rPr>
              <a:t>robert.schufreider@springernature.com</a:t>
            </a:r>
            <a:r>
              <a:rPr lang="en-US" sz="1200" b="1" dirty="0">
                <a:solidFill>
                  <a:srgbClr val="0070C0"/>
                </a:solidFill>
                <a:sym typeface="Arial" charset="0"/>
              </a:rPr>
              <a:t> </a:t>
            </a:r>
            <a:r>
              <a:rPr lang="en-US" sz="1200" b="1">
                <a:solidFill>
                  <a:srgbClr val="0070C0"/>
                </a:solidFill>
                <a:sym typeface="Arial" charset="0"/>
              </a:rPr>
              <a:t>/ 347-859-5538</a:t>
            </a:r>
            <a:endParaRPr lang="en-US" sz="1200" b="1" dirty="0">
              <a:solidFill>
                <a:srgbClr val="0070C0"/>
              </a:solidFill>
              <a:sym typeface="Arial" charset="0"/>
            </a:endParaRPr>
          </a:p>
          <a:p>
            <a:pPr eaLnBrk="0" hangingPunct="0">
              <a:spcAft>
                <a:spcPct val="50000"/>
              </a:spcAft>
              <a:buClr>
                <a:srgbClr val="004080"/>
              </a:buClr>
              <a:buSzPct val="50000"/>
            </a:pPr>
            <a:endParaRPr lang="en-US" sz="1200" dirty="0">
              <a:solidFill>
                <a:srgbClr val="000000"/>
              </a:solidFill>
              <a:sym typeface="Arial" charset="0"/>
            </a:endParaRPr>
          </a:p>
        </p:txBody>
      </p:sp>
      <p:sp>
        <p:nvSpPr>
          <p:cNvPr id="13322" name="AutoShape 6"/>
          <p:cNvSpPr>
            <a:spLocks noChangeArrowheads="1"/>
          </p:cNvSpPr>
          <p:nvPr/>
        </p:nvSpPr>
        <p:spPr bwMode="auto">
          <a:xfrm>
            <a:off x="152400" y="3932238"/>
            <a:ext cx="8839200" cy="304800"/>
          </a:xfrm>
          <a:prstGeom prst="roundRect">
            <a:avLst>
              <a:gd name="adj" fmla="val 0"/>
            </a:avLst>
          </a:prstGeom>
          <a:solidFill>
            <a:srgbClr val="032851"/>
          </a:solidFill>
          <a:ln w="9525" algn="ctr">
            <a:noFill/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3084513" algn="l"/>
              </a:tabLst>
            </a:pPr>
            <a:r>
              <a:rPr lang="en-US" sz="1400">
                <a:solidFill>
                  <a:srgbClr val="FFFFFF"/>
                </a:solidFill>
              </a:rPr>
              <a:t>HOW TO UTILIZE</a:t>
            </a:r>
          </a:p>
        </p:txBody>
      </p:sp>
      <p:sp>
        <p:nvSpPr>
          <p:cNvPr id="13323" name="Rectangle 14"/>
          <p:cNvSpPr>
            <a:spLocks noChangeArrowheads="1"/>
          </p:cNvSpPr>
          <p:nvPr/>
        </p:nvSpPr>
        <p:spPr bwMode="auto">
          <a:xfrm>
            <a:off x="228600" y="1524000"/>
            <a:ext cx="4267200" cy="2057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0" tIns="44446" rIns="90480" bIns="44446"/>
          <a:lstStyle/>
          <a:p>
            <a:pPr marL="173038" indent="-173038" eaLnBrk="0" hangingPunct="0">
              <a:lnSpc>
                <a:spcPct val="85000"/>
              </a:lnSpc>
              <a:spcBef>
                <a:spcPct val="25000"/>
              </a:spcBef>
              <a:buClr>
                <a:srgbClr val="004080"/>
              </a:buClr>
              <a:buSzPct val="50000"/>
              <a:buFont typeface="Wingdings" pitchFamily="2" charset="2"/>
              <a:buChar char="u"/>
            </a:pPr>
            <a:r>
              <a:rPr lang="en-US" sz="1200" dirty="0">
                <a:solidFill>
                  <a:srgbClr val="000000"/>
                </a:solidFill>
              </a:rPr>
              <a:t>Supplier</a:t>
            </a:r>
            <a:r>
              <a:rPr lang="en-US" sz="1200" b="1" dirty="0">
                <a:solidFill>
                  <a:srgbClr val="0070C0"/>
                </a:solidFill>
              </a:rPr>
              <a:t>: Springer Nature Customer Service Center LLC</a:t>
            </a:r>
          </a:p>
          <a:p>
            <a:pPr marL="173038" indent="-173038" eaLnBrk="0" hangingPunct="0">
              <a:lnSpc>
                <a:spcPct val="85000"/>
              </a:lnSpc>
              <a:spcBef>
                <a:spcPct val="25000"/>
              </a:spcBef>
              <a:buClr>
                <a:srgbClr val="004080"/>
              </a:buClr>
              <a:buSzPct val="50000"/>
              <a:buFont typeface="Wingdings" pitchFamily="2" charset="2"/>
              <a:buChar char="u"/>
            </a:pPr>
            <a:r>
              <a:rPr lang="en-US" sz="1200" dirty="0">
                <a:solidFill>
                  <a:srgbClr val="000000"/>
                </a:solidFill>
              </a:rPr>
              <a:t>Supplier website: </a:t>
            </a:r>
            <a:r>
              <a:rPr lang="en-US" sz="1200" b="1" dirty="0">
                <a:solidFill>
                  <a:srgbClr val="0070C0"/>
                </a:solidFill>
              </a:rPr>
              <a:t>www.springernature.com</a:t>
            </a:r>
          </a:p>
          <a:p>
            <a:pPr marL="173038" indent="-173038" eaLnBrk="0" hangingPunct="0">
              <a:lnSpc>
                <a:spcPct val="85000"/>
              </a:lnSpc>
              <a:spcBef>
                <a:spcPct val="25000"/>
              </a:spcBef>
              <a:buClr>
                <a:srgbClr val="004080"/>
              </a:buClr>
              <a:buSzPct val="50000"/>
              <a:buFont typeface="Wingdings" pitchFamily="2" charset="2"/>
              <a:buChar char="u"/>
            </a:pPr>
            <a:r>
              <a:rPr lang="en-US" sz="1200" dirty="0">
                <a:solidFill>
                  <a:srgbClr val="000000"/>
                </a:solidFill>
              </a:rPr>
              <a:t>Agreement effective through: </a:t>
            </a:r>
            <a:r>
              <a:rPr lang="en-US" sz="1200" b="1" dirty="0">
                <a:solidFill>
                  <a:srgbClr val="0070C0"/>
                </a:solidFill>
              </a:rPr>
              <a:t>12/31/2021</a:t>
            </a:r>
          </a:p>
          <a:p>
            <a:pPr marL="173038" indent="-173038" eaLnBrk="0" hangingPunct="0">
              <a:lnSpc>
                <a:spcPct val="85000"/>
              </a:lnSpc>
              <a:spcBef>
                <a:spcPct val="25000"/>
              </a:spcBef>
              <a:buClr>
                <a:srgbClr val="004080"/>
              </a:buClr>
              <a:buSzPct val="50000"/>
              <a:buFont typeface="Wingdings" pitchFamily="2" charset="2"/>
              <a:buChar char="u"/>
            </a:pPr>
            <a:r>
              <a:rPr lang="en-US" sz="1200" dirty="0">
                <a:solidFill>
                  <a:srgbClr val="000000"/>
                </a:solidFill>
              </a:rPr>
              <a:t>(business size) </a:t>
            </a:r>
            <a:r>
              <a:rPr lang="en-US" sz="1200" b="1" dirty="0">
                <a:solidFill>
                  <a:srgbClr val="0070C0"/>
                </a:solidFill>
              </a:rPr>
              <a:t>Large</a:t>
            </a:r>
          </a:p>
          <a:p>
            <a:pPr marL="173038" indent="-173038" eaLnBrk="0" hangingPunct="0">
              <a:lnSpc>
                <a:spcPct val="85000"/>
              </a:lnSpc>
              <a:spcBef>
                <a:spcPct val="25000"/>
              </a:spcBef>
              <a:buClr>
                <a:srgbClr val="004080"/>
              </a:buClr>
              <a:buSzPct val="50000"/>
              <a:buFont typeface="Wingdings" pitchFamily="2" charset="2"/>
              <a:buChar char="u"/>
            </a:pPr>
            <a:r>
              <a:rPr lang="en-US" sz="1200" dirty="0">
                <a:solidFill>
                  <a:srgbClr val="000000"/>
                </a:solidFill>
              </a:rPr>
              <a:t>Pricing Details: </a:t>
            </a:r>
            <a:r>
              <a:rPr lang="en-US" sz="1200" b="1" dirty="0">
                <a:solidFill>
                  <a:srgbClr val="0070C0"/>
                </a:solidFill>
              </a:rPr>
              <a:t>Contact DOE-ICPT Procurement POC</a:t>
            </a:r>
          </a:p>
        </p:txBody>
      </p:sp>
      <p:sp>
        <p:nvSpPr>
          <p:cNvPr id="13324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130175" y="6400800"/>
            <a:ext cx="8804275" cy="30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>
                <a:ea typeface="ＭＳ Ｐゴシック" pitchFamily="34" charset="-128"/>
              </a:rPr>
              <a:t>Contractor-owned Proprietary Information.  Do not distribute outside of the DOE without express written permission of the Integrated Contractor Purchasing Team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28600" y="6400800"/>
            <a:ext cx="868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FY2013 SCMC Power 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</TotalTime>
  <Words>164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FY2013 SCMC Power Point Template</vt:lpstr>
      <vt:lpstr>Product/Service</vt:lpstr>
    </vt:vector>
  </TitlesOfParts>
  <Company>Honeywell FMT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 Ward</dc:creator>
  <cp:lastModifiedBy>Hastings, Mary</cp:lastModifiedBy>
  <cp:revision>61</cp:revision>
  <cp:lastPrinted>2017-01-04T15:39:37Z</cp:lastPrinted>
  <dcterms:created xsi:type="dcterms:W3CDTF">2014-06-25T03:17:39Z</dcterms:created>
  <dcterms:modified xsi:type="dcterms:W3CDTF">2019-03-26T15:22:02Z</dcterms:modified>
</cp:coreProperties>
</file>