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87" r:id="rId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47D"/>
    <a:srgbClr val="44747D"/>
    <a:srgbClr val="032851"/>
    <a:srgbClr val="8AC2FD"/>
    <a:srgbClr val="47787C"/>
    <a:srgbClr val="004080"/>
    <a:srgbClr val="0099CC"/>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5" autoAdjust="0"/>
    <p:restoredTop sz="94660"/>
  </p:normalViewPr>
  <p:slideViewPr>
    <p:cSldViewPr>
      <p:cViewPr>
        <p:scale>
          <a:sx n="100" d="100"/>
          <a:sy n="100" d="100"/>
        </p:scale>
        <p:origin x="-126" y="12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9" d="100"/>
          <a:sy n="89" d="100"/>
        </p:scale>
        <p:origin x="-384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dirty="0">
                <a:ea typeface="ＭＳ Ｐゴシック" pitchFamily="68" charset="-128"/>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0" hangingPunct="0">
              <a:defRPr sz="1200" smtClean="0">
                <a:ea typeface="ＭＳ Ｐゴシック" pitchFamily="68" charset="-128"/>
                <a:cs typeface="+mn-cs"/>
              </a:defRPr>
            </a:lvl1pPr>
          </a:lstStyle>
          <a:p>
            <a:pPr>
              <a:defRPr/>
            </a:pPr>
            <a:fld id="{17A711CA-CC6A-4649-8136-D829BEAA18AF}" type="datetimeFigureOut">
              <a:rPr lang="en-US"/>
              <a:pPr>
                <a:defRPr/>
              </a:pPr>
              <a:t>1/4/2017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0" hangingPunct="0">
              <a:defRPr sz="1200" dirty="0">
                <a:ea typeface="ＭＳ Ｐゴシック" pitchFamily="68" charset="-128"/>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eaLnBrk="0" hangingPunct="0">
              <a:defRPr sz="1200" smtClean="0">
                <a:ea typeface="ＭＳ Ｐゴシック" pitchFamily="68" charset="-128"/>
                <a:cs typeface="+mn-cs"/>
              </a:defRPr>
            </a:lvl1pPr>
          </a:lstStyle>
          <a:p>
            <a:pPr>
              <a:defRPr/>
            </a:pPr>
            <a:fld id="{BF2E0659-8D74-44C8-B4E0-655D8A31E36D}" type="slidenum">
              <a:rPr lang="en-US"/>
              <a:pPr>
                <a:defRPr/>
              </a:pPr>
              <a:t>‹#›</a:t>
            </a:fld>
            <a:endParaRPr lang="en-US" dirty="0"/>
          </a:p>
        </p:txBody>
      </p:sp>
    </p:spTree>
    <p:extLst>
      <p:ext uri="{BB962C8B-B14F-4D97-AF65-F5344CB8AC3E}">
        <p14:creationId xmlns:p14="http://schemas.microsoft.com/office/powerpoint/2010/main" val="115098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dirty="0">
                <a:ea typeface="ＭＳ Ｐゴシック" pitchFamily="68" charset="-128"/>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eaLnBrk="0" hangingPunct="0">
              <a:defRPr sz="1200" smtClean="0">
                <a:ea typeface="ＭＳ Ｐゴシック" pitchFamily="68" charset="-128"/>
                <a:cs typeface="+mn-cs"/>
              </a:defRPr>
            </a:lvl1pPr>
          </a:lstStyle>
          <a:p>
            <a:pPr>
              <a:defRPr/>
            </a:pPr>
            <a:fld id="{F12A155F-ADCB-4112-ABD3-91DAAEEE4AD0}" type="datetimeFigureOut">
              <a:rPr lang="en-US"/>
              <a:pPr>
                <a:defRPr/>
              </a:pPr>
              <a:t>1/4/2017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0" hangingPunct="0">
              <a:defRPr sz="1200" dirty="0">
                <a:ea typeface="ＭＳ Ｐゴシック" pitchFamily="68" charset="-128"/>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eaLnBrk="0" hangingPunct="0">
              <a:defRPr sz="1200" smtClean="0">
                <a:ea typeface="ＭＳ Ｐゴシック" pitchFamily="68" charset="-128"/>
                <a:cs typeface="+mn-cs"/>
              </a:defRPr>
            </a:lvl1pPr>
          </a:lstStyle>
          <a:p>
            <a:pPr>
              <a:defRPr/>
            </a:pPr>
            <a:fld id="{D10ED0A2-14B6-4F6F-92DF-B38B3561767E}" type="slidenum">
              <a:rPr lang="en-US"/>
              <a:pPr>
                <a:defRPr/>
              </a:pPr>
              <a:t>‹#›</a:t>
            </a:fld>
            <a:endParaRPr lang="en-US" dirty="0"/>
          </a:p>
        </p:txBody>
      </p:sp>
    </p:spTree>
    <p:extLst>
      <p:ext uri="{BB962C8B-B14F-4D97-AF65-F5344CB8AC3E}">
        <p14:creationId xmlns:p14="http://schemas.microsoft.com/office/powerpoint/2010/main" val="3591798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1181100" y="695325"/>
            <a:ext cx="4651375" cy="3487738"/>
          </a:xfrm>
          <a:noFill/>
          <a:ln>
            <a:solidFill>
              <a:srgbClr val="000000"/>
            </a:solidFill>
            <a:miter lim="800000"/>
            <a:headEnd/>
            <a:tailEnd/>
          </a:ln>
        </p:spPr>
      </p:sp>
      <p:sp>
        <p:nvSpPr>
          <p:cNvPr id="15363" name="Rectangle 3"/>
          <p:cNvSpPr>
            <a:spLocks noGrp="1" noChangeArrowheads="1"/>
          </p:cNvSpPr>
          <p:nvPr>
            <p:ph type="body" idx="1"/>
          </p:nvPr>
        </p:nvSpPr>
        <p:spPr bwMode="auto">
          <a:xfrm>
            <a:off x="936343" y="4415790"/>
            <a:ext cx="5840377" cy="4186608"/>
          </a:xfrm>
          <a:noFill/>
        </p:spPr>
        <p:txBody>
          <a:bodyPr wrap="square" lIns="93630" tIns="47637" rIns="93630" bIns="47637" numCol="1" anchor="t" anchorCtr="0" compatLnSpc="1">
            <a:prstTxWarp prst="textNoShape">
              <a:avLst/>
            </a:prstTxWarp>
          </a:bodyPr>
          <a:lstStyle/>
          <a:p>
            <a:pPr marL="119707" indent="-119707">
              <a:spcBef>
                <a:spcPct val="0"/>
              </a:spcBef>
            </a:pPr>
            <a:endParaRPr lang="en-US" sz="1300" dirty="0"/>
          </a:p>
        </p:txBody>
      </p:sp>
      <p:pic>
        <p:nvPicPr>
          <p:cNvPr id="15364" name="Picture 5" descr="Niel Table"/>
          <p:cNvPicPr>
            <a:picLocks noChangeAspect="1" noChangeArrowheads="1"/>
          </p:cNvPicPr>
          <p:nvPr/>
        </p:nvPicPr>
        <p:blipFill>
          <a:blip r:embed="rId3"/>
          <a:srcRect/>
          <a:stretch>
            <a:fillRect/>
          </a:stretch>
        </p:blipFill>
        <p:spPr bwMode="auto">
          <a:xfrm>
            <a:off x="962308" y="6278298"/>
            <a:ext cx="3957954" cy="2441919"/>
          </a:xfrm>
          <a:prstGeom prst="rect">
            <a:avLst/>
          </a:prstGeom>
          <a:noFill/>
          <a:ln w="9525">
            <a:noFill/>
            <a:miter lim="800000"/>
            <a:headEnd/>
            <a:tailEnd/>
          </a:ln>
        </p:spPr>
      </p:pic>
      <p:sp>
        <p:nvSpPr>
          <p:cNvPr id="15365" name="AutoShape 6"/>
          <p:cNvSpPr>
            <a:spLocks noChangeArrowheads="1"/>
          </p:cNvSpPr>
          <p:nvPr/>
        </p:nvSpPr>
        <p:spPr bwMode="auto">
          <a:xfrm>
            <a:off x="4967324" y="7488767"/>
            <a:ext cx="215829" cy="553588"/>
          </a:xfrm>
          <a:prstGeom prst="leftArrow">
            <a:avLst>
              <a:gd name="adj1" fmla="val 50000"/>
              <a:gd name="adj2" fmla="val 27500"/>
            </a:avLst>
          </a:prstGeom>
          <a:solidFill>
            <a:schemeClr val="hlink"/>
          </a:solidFill>
          <a:ln w="19050" algn="ctr">
            <a:noFill/>
            <a:miter lim="800000"/>
            <a:headEnd/>
            <a:tailEnd/>
          </a:ln>
        </p:spPr>
        <p:txBody>
          <a:bodyPr wrap="none" lIns="92193" tIns="45287" rIns="92193" bIns="45287" anchor="ctr">
            <a:spAutoFit/>
          </a:bodyPr>
          <a:lstStyle/>
          <a:p>
            <a:pPr algn="ctr" eaLnBrk="0" hangingPunct="0"/>
            <a:endParaRPr lang="en-US" sz="1200" i="1">
              <a:solidFill>
                <a:srgbClr val="0053A5"/>
              </a:solidFill>
            </a:endParaRPr>
          </a:p>
        </p:txBody>
      </p:sp>
      <p:sp>
        <p:nvSpPr>
          <p:cNvPr id="15366" name="AutoShape 7"/>
          <p:cNvSpPr>
            <a:spLocks noChangeArrowheads="1"/>
          </p:cNvSpPr>
          <p:nvPr/>
        </p:nvSpPr>
        <p:spPr bwMode="auto">
          <a:xfrm>
            <a:off x="4967324" y="8218276"/>
            <a:ext cx="215829" cy="555202"/>
          </a:xfrm>
          <a:prstGeom prst="leftArrow">
            <a:avLst>
              <a:gd name="adj1" fmla="val 50000"/>
              <a:gd name="adj2" fmla="val 27500"/>
            </a:avLst>
          </a:prstGeom>
          <a:solidFill>
            <a:schemeClr val="hlink"/>
          </a:solidFill>
          <a:ln w="19050" algn="ctr">
            <a:noFill/>
            <a:miter lim="800000"/>
            <a:headEnd/>
            <a:tailEnd/>
          </a:ln>
        </p:spPr>
        <p:txBody>
          <a:bodyPr wrap="none" lIns="92193" tIns="45287" rIns="92193" bIns="45287" anchor="ctr">
            <a:spAutoFit/>
          </a:bodyPr>
          <a:lstStyle/>
          <a:p>
            <a:pPr algn="ctr" eaLnBrk="0" hangingPunct="0"/>
            <a:endParaRPr lang="en-US" sz="1200" i="1">
              <a:solidFill>
                <a:srgbClr val="0053A5"/>
              </a:solidFill>
            </a:endParaRPr>
          </a:p>
        </p:txBody>
      </p:sp>
      <p:sp>
        <p:nvSpPr>
          <p:cNvPr id="15367" name="AutoShape 8"/>
          <p:cNvSpPr>
            <a:spLocks noChangeArrowheads="1"/>
          </p:cNvSpPr>
          <p:nvPr/>
        </p:nvSpPr>
        <p:spPr bwMode="auto">
          <a:xfrm>
            <a:off x="4967324" y="6528462"/>
            <a:ext cx="215829" cy="553587"/>
          </a:xfrm>
          <a:prstGeom prst="leftArrow">
            <a:avLst>
              <a:gd name="adj1" fmla="val 50000"/>
              <a:gd name="adj2" fmla="val 27500"/>
            </a:avLst>
          </a:prstGeom>
          <a:solidFill>
            <a:schemeClr val="hlink"/>
          </a:solidFill>
          <a:ln w="19050" algn="ctr">
            <a:noFill/>
            <a:miter lim="800000"/>
            <a:headEnd/>
            <a:tailEnd/>
          </a:ln>
        </p:spPr>
        <p:txBody>
          <a:bodyPr wrap="none" lIns="92193" tIns="45287" rIns="92193" bIns="45287" anchor="ctr">
            <a:spAutoFit/>
          </a:bodyPr>
          <a:lstStyle/>
          <a:p>
            <a:pPr algn="ctr" eaLnBrk="0" hangingPunct="0"/>
            <a:endParaRPr lang="en-US" sz="1200" i="1">
              <a:solidFill>
                <a:srgbClr val="0053A5"/>
              </a:solidFill>
            </a:endParaRPr>
          </a:p>
        </p:txBody>
      </p:sp>
      <p:sp>
        <p:nvSpPr>
          <p:cNvPr id="15368" name="AutoShape 12"/>
          <p:cNvSpPr>
            <a:spLocks noChangeArrowheads="1"/>
          </p:cNvSpPr>
          <p:nvPr/>
        </p:nvSpPr>
        <p:spPr bwMode="auto">
          <a:xfrm>
            <a:off x="968799" y="5944209"/>
            <a:ext cx="3837869" cy="308266"/>
          </a:xfrm>
          <a:prstGeom prst="roundRect">
            <a:avLst>
              <a:gd name="adj" fmla="val 16667"/>
            </a:avLst>
          </a:prstGeom>
          <a:gradFill rotWithShape="1">
            <a:gsLst>
              <a:gs pos="0">
                <a:srgbClr val="5E7676"/>
              </a:gs>
              <a:gs pos="50000">
                <a:srgbClr val="CCFFFF"/>
              </a:gs>
              <a:gs pos="100000">
                <a:srgbClr val="5E7676"/>
              </a:gs>
            </a:gsLst>
            <a:lin ang="5400000" scaled="1"/>
          </a:gradFill>
          <a:ln w="9525" algn="ctr">
            <a:solidFill>
              <a:schemeClr val="tx1"/>
            </a:solidFill>
            <a:round/>
            <a:headEnd/>
            <a:tailEnd/>
          </a:ln>
        </p:spPr>
        <p:txBody>
          <a:bodyPr wrap="none" lIns="93163" tIns="46582" rIns="93163" bIns="46582" anchor="ctr"/>
          <a:lstStyle/>
          <a:p>
            <a:pPr algn="ctr" eaLnBrk="0" hangingPunct="0">
              <a:lnSpc>
                <a:spcPct val="90000"/>
              </a:lnSpc>
              <a:spcBef>
                <a:spcPct val="20000"/>
              </a:spcBef>
              <a:buClr>
                <a:srgbClr val="FFFFFF"/>
              </a:buClr>
              <a:tabLst>
                <a:tab pos="3143119" algn="l"/>
              </a:tabLst>
            </a:pPr>
            <a:r>
              <a:rPr lang="en-US" sz="1600">
                <a:solidFill>
                  <a:srgbClr val="000000"/>
                </a:solidFill>
              </a:rPr>
              <a:t>Commodity Spend / Save Breakdown</a:t>
            </a:r>
          </a:p>
        </p:txBody>
      </p:sp>
      <p:sp>
        <p:nvSpPr>
          <p:cNvPr id="15369" name="Text Box 14"/>
          <p:cNvSpPr txBox="1">
            <a:spLocks noChangeArrowheads="1"/>
          </p:cNvSpPr>
          <p:nvPr/>
        </p:nvSpPr>
        <p:spPr bwMode="auto">
          <a:xfrm>
            <a:off x="4710925" y="5014569"/>
            <a:ext cx="1942464" cy="400262"/>
          </a:xfrm>
          <a:prstGeom prst="rect">
            <a:avLst/>
          </a:prstGeom>
          <a:noFill/>
          <a:ln w="12700" algn="ctr">
            <a:noFill/>
            <a:miter lim="800000"/>
            <a:headEnd/>
            <a:tailEnd/>
          </a:ln>
        </p:spPr>
        <p:txBody>
          <a:bodyPr wrap="none" lIns="92193" tIns="45287" rIns="92193" bIns="45287">
            <a:spAutoFit/>
          </a:bodyPr>
          <a:lstStyle/>
          <a:p>
            <a:pPr eaLnBrk="0" hangingPunct="0"/>
            <a:r>
              <a:rPr lang="en-US" sz="1000" i="1">
                <a:solidFill>
                  <a:srgbClr val="DC241F"/>
                </a:solidFill>
              </a:rPr>
              <a:t>‘08 AOP: 1.8%; 4+8: 2.3%</a:t>
            </a:r>
          </a:p>
          <a:p>
            <a:pPr eaLnBrk="0" hangingPunct="0"/>
            <a:r>
              <a:rPr lang="en-US" sz="1000" i="1">
                <a:solidFill>
                  <a:srgbClr val="DC241F"/>
                </a:solidFill>
              </a:rPr>
              <a:t>‘09 AOP: 1.6%; STRAP: 3.5%</a:t>
            </a:r>
          </a:p>
        </p:txBody>
      </p:sp>
      <p:sp>
        <p:nvSpPr>
          <p:cNvPr id="60428" name="Rectangle 12"/>
          <p:cNvSpPr>
            <a:spLocks noChangeArrowheads="1"/>
          </p:cNvSpPr>
          <p:nvPr/>
        </p:nvSpPr>
        <p:spPr bwMode="auto">
          <a:xfrm>
            <a:off x="4658995" y="4953239"/>
            <a:ext cx="186619" cy="279214"/>
          </a:xfrm>
          <a:prstGeom prst="rect">
            <a:avLst/>
          </a:prstGeom>
          <a:noFill/>
          <a:ln w="19050" algn="ctr">
            <a:solidFill>
              <a:schemeClr val="tx1"/>
            </a:solidFill>
            <a:miter lim="800000"/>
            <a:headEnd/>
            <a:tailEnd/>
          </a:ln>
          <a:effectLst>
            <a:outerShdw dist="35921" dir="2700000" algn="ctr" rotWithShape="0">
              <a:srgbClr val="990000"/>
            </a:outerShdw>
          </a:effectLst>
        </p:spPr>
        <p:txBody>
          <a:bodyPr wrap="none" lIns="92193" tIns="45287" rIns="92193" bIns="45287" anchor="ctr">
            <a:spAutoFit/>
          </a:bodyPr>
          <a:lstStyle/>
          <a:p>
            <a:pPr algn="ctr" eaLnBrk="0" hangingPunct="0">
              <a:defRPr/>
            </a:pPr>
            <a:endParaRPr lang="en-US" sz="1200" i="1" dirty="0">
              <a:solidFill>
                <a:srgbClr val="0053A5"/>
              </a:solidFill>
              <a:ea typeface="ＭＳ Ｐゴシック" pitchFamily="68"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6" descr="top1"/>
          <p:cNvPicPr>
            <a:picLocks noChangeAspect="1" noChangeArrowheads="1"/>
          </p:cNvPicPr>
          <p:nvPr userDrawn="1"/>
        </p:nvPicPr>
        <p:blipFill>
          <a:blip r:embed="rId2" cstate="print"/>
          <a:srcRect/>
          <a:stretch>
            <a:fillRect/>
          </a:stretch>
        </p:blipFill>
        <p:spPr bwMode="auto">
          <a:xfrm>
            <a:off x="0" y="0"/>
            <a:ext cx="9145588" cy="715963"/>
          </a:xfrm>
          <a:prstGeom prst="rect">
            <a:avLst/>
          </a:prstGeom>
          <a:noFill/>
          <a:ln w="9525">
            <a:noFill/>
            <a:miter lim="800000"/>
            <a:headEnd/>
            <a:tailEnd/>
          </a:ln>
        </p:spPr>
      </p:pic>
      <p:sp>
        <p:nvSpPr>
          <p:cNvPr id="3" name="Line 7"/>
          <p:cNvSpPr>
            <a:spLocks noChangeShapeType="1"/>
          </p:cNvSpPr>
          <p:nvPr userDrawn="1"/>
        </p:nvSpPr>
        <p:spPr bwMode="auto">
          <a:xfrm>
            <a:off x="0" y="6019800"/>
            <a:ext cx="9144000" cy="0"/>
          </a:xfrm>
          <a:prstGeom prst="line">
            <a:avLst/>
          </a:prstGeom>
          <a:noFill/>
          <a:ln w="38100">
            <a:solidFill>
              <a:srgbClr val="B3B3B3"/>
            </a:solidFill>
            <a:round/>
            <a:headEnd/>
            <a:tailEnd/>
          </a:ln>
          <a:extLst/>
        </p:spPr>
        <p:txBody>
          <a:bodyPr wrap="none" anchor="ctr"/>
          <a:lstStyle/>
          <a:p>
            <a:pPr eaLnBrk="0" hangingPunct="0">
              <a:defRPr/>
            </a:pPr>
            <a:endParaRPr lang="en-US" dirty="0">
              <a:ea typeface="ＭＳ Ｐゴシック" pitchFamily="68" charset="-128"/>
              <a:cs typeface="+mn-cs"/>
            </a:endParaRPr>
          </a:p>
        </p:txBody>
      </p:sp>
      <p:pic>
        <p:nvPicPr>
          <p:cNvPr id="4" name="Picture 5"/>
          <p:cNvPicPr>
            <a:picLocks noChangeAspect="1"/>
          </p:cNvPicPr>
          <p:nvPr userDrawn="1"/>
        </p:nvPicPr>
        <p:blipFill>
          <a:blip r:embed="rId3" cstate="print"/>
          <a:srcRect/>
          <a:stretch>
            <a:fillRect/>
          </a:stretch>
        </p:blipFill>
        <p:spPr bwMode="auto">
          <a:xfrm>
            <a:off x="228600" y="406400"/>
            <a:ext cx="3049588" cy="1193800"/>
          </a:xfrm>
          <a:prstGeom prst="rect">
            <a:avLst/>
          </a:prstGeom>
          <a:noFill/>
          <a:ln w="9525">
            <a:noFill/>
            <a:miter lim="800000"/>
            <a:headEnd/>
            <a:tailEnd/>
          </a:ln>
        </p:spPr>
      </p:pic>
      <p:sp>
        <p:nvSpPr>
          <p:cNvPr id="5" name="Rectangle 12"/>
          <p:cNvSpPr>
            <a:spLocks noGrp="1" noChangeArrowheads="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6" name="Rectangle 13"/>
          <p:cNvSpPr>
            <a:spLocks noGrp="1" noChangeArrowheads="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7" name="Rectangle 14"/>
          <p:cNvSpPr>
            <a:spLocks noGrp="1" noChangeArrowheads="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B31A32BE-1289-423F-A171-CE1818430F4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5" name="Footer Placeholder 4"/>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6" name="Slide Number Placeholder 5"/>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CCFAE54B-7413-4012-ADC7-5CF6EDBBE5A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5" name="Footer Placeholder 4"/>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6" name="Slide Number Placeholder 5"/>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31080DD1-3005-4CEF-AF84-9753EFE4B6B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63563" y="106363"/>
            <a:ext cx="7997825" cy="468312"/>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563563" y="992188"/>
            <a:ext cx="7997825" cy="5032375"/>
          </a:xfrm>
          <a:prstGeom prst="rect">
            <a:avLst/>
          </a:prstGeom>
        </p:spPr>
        <p:txBody>
          <a:bodyPr/>
          <a:lstStyle/>
          <a:p>
            <a:pPr lvl="0"/>
            <a:r>
              <a:rPr lang="en-US" noProof="0" dirty="0" smtClean="0"/>
              <a:t>Click icon to add table</a:t>
            </a:r>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63563" y="106363"/>
            <a:ext cx="7997825" cy="468312"/>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563563" y="992188"/>
            <a:ext cx="3922712" cy="50323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675" y="992188"/>
            <a:ext cx="3922713" cy="24399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675" y="3584575"/>
            <a:ext cx="3922713" cy="2439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5" name="Footer Placeholder 4"/>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6" name="Slide Number Placeholder 5"/>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B60A1483-FFEC-4D2F-AD2A-66C0998CEC0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5" name="Footer Placeholder 4"/>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6" name="Slide Number Placeholder 5"/>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9A923840-C851-4B73-A295-B16952B41A1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6" name="Footer Placeholder 5"/>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7" name="Slide Number Placeholder 6"/>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435C9238-152A-477D-BF52-2A765D1F016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8" name="Footer Placeholder 7"/>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9" name="Slide Number Placeholder 8"/>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82002E13-7A34-4BB4-AC02-843E5FF27A1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4" name="Footer Placeholder 3"/>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5" name="Slide Number Placeholder 4"/>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D7331E6C-A974-436E-B374-F5C59F7A05F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3" name="Footer Placeholder 2"/>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4" name="Slide Number Placeholder 3"/>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C8BFBE59-B77F-43B1-A2DC-4C7FA88CDE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6" name="Footer Placeholder 5"/>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7" name="Slide Number Placeholder 6"/>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05F14D11-EEE5-404E-9D20-A19148525C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 y="6400800"/>
            <a:ext cx="8382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May 2013</a:t>
            </a:r>
          </a:p>
        </p:txBody>
      </p:sp>
      <p:sp>
        <p:nvSpPr>
          <p:cNvPr id="6" name="Footer Placeholder 5"/>
          <p:cNvSpPr>
            <a:spLocks noGrp="1"/>
          </p:cNvSpPr>
          <p:nvPr>
            <p:ph type="ftr" sz="quarter" idx="11"/>
          </p:nvPr>
        </p:nvSpPr>
        <p:spPr>
          <a:xfrm>
            <a:off x="1295400" y="6400800"/>
            <a:ext cx="2895600" cy="304800"/>
          </a:xfrm>
          <a:prstGeom prst="rect">
            <a:avLst/>
          </a:prstGeom>
        </p:spPr>
        <p:txBody>
          <a:bodyPr/>
          <a:lstStyle>
            <a:lvl1pPr eaLnBrk="0" hangingPunct="0">
              <a:defRPr dirty="0" smtClean="0">
                <a:ea typeface="ＭＳ Ｐゴシック" pitchFamily="68" charset="-128"/>
                <a:cs typeface="+mn-cs"/>
              </a:defRPr>
            </a:lvl1pPr>
          </a:lstStyle>
          <a:p>
            <a:pPr>
              <a:defRPr/>
            </a:pPr>
            <a:r>
              <a:rPr lang="en-US"/>
              <a:t>DKW</a:t>
            </a:r>
          </a:p>
        </p:txBody>
      </p:sp>
      <p:sp>
        <p:nvSpPr>
          <p:cNvPr id="7" name="Slide Number Placeholder 6"/>
          <p:cNvSpPr>
            <a:spLocks noGrp="1"/>
          </p:cNvSpPr>
          <p:nvPr>
            <p:ph type="sldNum" sz="quarter" idx="12"/>
          </p:nvPr>
        </p:nvSpPr>
        <p:spPr>
          <a:xfrm>
            <a:off x="4343400" y="6400800"/>
            <a:ext cx="1905000" cy="304800"/>
          </a:xfrm>
          <a:prstGeom prst="rect">
            <a:avLst/>
          </a:prstGeom>
        </p:spPr>
        <p:txBody>
          <a:bodyPr/>
          <a:lstStyle>
            <a:lvl1pPr eaLnBrk="0" hangingPunct="0">
              <a:defRPr>
                <a:ea typeface="ＭＳ Ｐゴシック" pitchFamily="68" charset="-128"/>
                <a:cs typeface="+mn-cs"/>
              </a:defRPr>
            </a:lvl1pPr>
          </a:lstStyle>
          <a:p>
            <a:pPr>
              <a:defRPr/>
            </a:pPr>
            <a:fld id="{6269C887-C94C-40E2-871B-D89ED8D0550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CPT_header.jpg"/>
          <p:cNvPicPr>
            <a:picLocks noChangeAspect="1"/>
          </p:cNvPicPr>
          <p:nvPr userDrawn="1"/>
        </p:nvPicPr>
        <p:blipFill>
          <a:blip r:embed="rId15" cstate="print"/>
          <a:srcRect/>
          <a:stretch>
            <a:fillRect/>
          </a:stretch>
        </p:blipFill>
        <p:spPr bwMode="auto">
          <a:xfrm>
            <a:off x="0" y="0"/>
            <a:ext cx="9144000" cy="933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74" r:id="rId12"/>
    <p:sldLayoutId id="2147483675" r:id="rId13"/>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68" charset="-128"/>
        </a:defRPr>
      </a:lvl2pPr>
      <a:lvl3pPr algn="ctr" rtl="0" fontAlgn="base">
        <a:spcBef>
          <a:spcPct val="0"/>
        </a:spcBef>
        <a:spcAft>
          <a:spcPct val="0"/>
        </a:spcAft>
        <a:defRPr sz="4400">
          <a:solidFill>
            <a:schemeClr val="tx2"/>
          </a:solidFill>
          <a:latin typeface="Arial" charset="0"/>
          <a:ea typeface="ＭＳ Ｐゴシック" pitchFamily="68" charset="-128"/>
        </a:defRPr>
      </a:lvl3pPr>
      <a:lvl4pPr algn="ctr" rtl="0" fontAlgn="base">
        <a:spcBef>
          <a:spcPct val="0"/>
        </a:spcBef>
        <a:spcAft>
          <a:spcPct val="0"/>
        </a:spcAft>
        <a:defRPr sz="4400">
          <a:solidFill>
            <a:schemeClr val="tx2"/>
          </a:solidFill>
          <a:latin typeface="Arial" charset="0"/>
          <a:ea typeface="ＭＳ Ｐゴシック" pitchFamily="68" charset="-128"/>
        </a:defRPr>
      </a:lvl4pPr>
      <a:lvl5pPr algn="ctr" rtl="0" fontAlgn="base">
        <a:spcBef>
          <a:spcPct val="0"/>
        </a:spcBef>
        <a:spcAft>
          <a:spcPct val="0"/>
        </a:spcAft>
        <a:defRPr sz="4400">
          <a:solidFill>
            <a:schemeClr val="tx2"/>
          </a:solidFill>
          <a:latin typeface="Arial" charset="0"/>
          <a:ea typeface="ＭＳ Ｐゴシック" pitchFamily="68"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68"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68"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68"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68"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wiley.com/" TargetMode="External"/><Relationship Id="rId3" Type="http://schemas.openxmlformats.org/officeDocument/2006/relationships/hyperlink" Target="http://media.wiley.com/assets/7309/27/Database_Model_Journal_List.pdf" TargetMode="External"/><Relationship Id="rId7" Type="http://schemas.openxmlformats.org/officeDocument/2006/relationships/hyperlink" Target="mailto:mebecker@wiley.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carol.johnston@nrel.gov" TargetMode="External"/><Relationship Id="rId5" Type="http://schemas.openxmlformats.org/officeDocument/2006/relationships/hyperlink" Target="mailto:tami.sandberg@nrel.gov" TargetMode="External"/><Relationship Id="rId4" Type="http://schemas.openxmlformats.org/officeDocument/2006/relationships/hyperlink" Target="http://olabout.wiley.com/WileyCDA/Section/id-81612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5"/>
          <p:cNvSpPr>
            <a:spLocks noChangeArrowheads="1"/>
          </p:cNvSpPr>
          <p:nvPr/>
        </p:nvSpPr>
        <p:spPr bwMode="auto">
          <a:xfrm>
            <a:off x="152400" y="5275262"/>
            <a:ext cx="8839200" cy="914400"/>
          </a:xfrm>
          <a:prstGeom prst="rect">
            <a:avLst/>
          </a:prstGeom>
          <a:gradFill rotWithShape="1">
            <a:gsLst>
              <a:gs pos="0">
                <a:srgbClr val="29747D">
                  <a:alpha val="51999"/>
                </a:srgbClr>
              </a:gs>
              <a:gs pos="100000">
                <a:srgbClr val="FFFFFF"/>
              </a:gs>
            </a:gsLst>
            <a:lin ang="16200000"/>
          </a:gradFill>
          <a:ln w="9525" algn="ctr">
            <a:noFill/>
            <a:round/>
            <a:headEnd/>
            <a:tailEnd/>
          </a:ln>
        </p:spPr>
        <p:txBody>
          <a:bodyPr/>
          <a:lstStyle/>
          <a:p>
            <a:pPr eaLnBrk="0" hangingPunct="0"/>
            <a:endParaRPr lang="en-US"/>
          </a:p>
        </p:txBody>
      </p:sp>
      <p:sp>
        <p:nvSpPr>
          <p:cNvPr id="13315" name="Rectangle 14"/>
          <p:cNvSpPr>
            <a:spLocks noChangeArrowheads="1"/>
          </p:cNvSpPr>
          <p:nvPr/>
        </p:nvSpPr>
        <p:spPr bwMode="auto">
          <a:xfrm>
            <a:off x="4572000" y="1495424"/>
            <a:ext cx="4419600" cy="3366295"/>
          </a:xfrm>
          <a:prstGeom prst="rect">
            <a:avLst/>
          </a:prstGeom>
          <a:gradFill rotWithShape="1">
            <a:gsLst>
              <a:gs pos="0">
                <a:srgbClr val="29747D">
                  <a:alpha val="51999"/>
                </a:srgbClr>
              </a:gs>
              <a:gs pos="100000">
                <a:srgbClr val="FFFFFF"/>
              </a:gs>
            </a:gsLst>
            <a:lin ang="16200000"/>
          </a:gradFill>
          <a:ln w="9525" algn="ctr">
            <a:noFill/>
            <a:round/>
            <a:headEnd/>
            <a:tailEnd/>
          </a:ln>
        </p:spPr>
        <p:txBody>
          <a:bodyPr/>
          <a:lstStyle/>
          <a:p>
            <a:r>
              <a:rPr lang="en-US" sz="1000" dirty="0"/>
              <a:t>The Database </a:t>
            </a:r>
            <a:r>
              <a:rPr lang="en-US" sz="1000" dirty="0" smtClean="0"/>
              <a:t>consists of all </a:t>
            </a:r>
            <a:r>
              <a:rPr lang="en-US" sz="1000" dirty="0"/>
              <a:t>subscription-based journal titles published on </a:t>
            </a:r>
            <a:r>
              <a:rPr lang="en-US" sz="1000" dirty="0" smtClean="0"/>
              <a:t>Wiley Online </a:t>
            </a:r>
            <a:r>
              <a:rPr lang="en-US" sz="1000" dirty="0"/>
              <a:t>Library (or any successor platform) including titles previously excluded from collections, transfer titles and newly launched journals</a:t>
            </a:r>
            <a:r>
              <a:rPr lang="en-US" sz="1000" dirty="0" smtClean="0"/>
              <a:t>.  The </a:t>
            </a:r>
            <a:r>
              <a:rPr lang="en-US" sz="1000" dirty="0"/>
              <a:t>complete list of titles included for 2016 in the Database is available at  </a:t>
            </a:r>
            <a:r>
              <a:rPr lang="en-US" sz="1000" u="sng" dirty="0">
                <a:hlinkClick r:id="rId3"/>
              </a:rPr>
              <a:t>http://media.wiley.com/assets/7309/27/Database_Model_Journal_List.pdf</a:t>
            </a:r>
            <a:endParaRPr lang="en-US" sz="1000" dirty="0">
              <a:hlinkClick r:id="rId3"/>
            </a:endParaRPr>
          </a:p>
          <a:p>
            <a:endParaRPr lang="en-US" sz="1000" dirty="0"/>
          </a:p>
          <a:p>
            <a:r>
              <a:rPr lang="en-US" sz="1000" b="1" dirty="0" smtClean="0"/>
              <a:t>Online </a:t>
            </a:r>
            <a:r>
              <a:rPr lang="en-US" sz="1000" b="1" dirty="0"/>
              <a:t>Books (</a:t>
            </a:r>
            <a:r>
              <a:rPr lang="en-US" sz="1000" b="1" dirty="0" err="1"/>
              <a:t>ebooks</a:t>
            </a:r>
            <a:r>
              <a:rPr lang="en-US" sz="1000" b="1" dirty="0"/>
              <a:t>)</a:t>
            </a:r>
            <a:endParaRPr lang="en-US" sz="1000" dirty="0"/>
          </a:p>
          <a:p>
            <a:r>
              <a:rPr lang="en-US" sz="1000" dirty="0" smtClean="0"/>
              <a:t>Wiley </a:t>
            </a:r>
            <a:r>
              <a:rPr lang="en-US" sz="1000" dirty="0"/>
              <a:t>will provide access to all of the titles in the Catalog(s) selected by the Licensee for a Trial Period and the Licensee agrees to a Total Minimum Purchase Commitment to purchase Online Books, to be paid at the start of the Trial Period. The Licensee will select and purchase titles from the Catalog(s) that equal or exceed the Total Minimum Purchase Commitment not later than 30 days after the end of the Trial Period. After the end of the Trial Period, the Licensee will no longer have access to Online Book titles not selected for purchase.</a:t>
            </a:r>
          </a:p>
          <a:p>
            <a:endParaRPr lang="en-US" sz="1000" dirty="0"/>
          </a:p>
          <a:p>
            <a:r>
              <a:rPr lang="en-US" sz="1000" dirty="0"/>
              <a:t>At the end of the Trial Period, Wiley will provide the Licensee with perpetual access to the full text of the Online Book titles selected and purchased</a:t>
            </a:r>
          </a:p>
          <a:p>
            <a:endParaRPr lang="en-US" sz="1000" dirty="0"/>
          </a:p>
          <a:p>
            <a:r>
              <a:rPr lang="en-US" sz="1000" dirty="0"/>
              <a:t>The complete selection of currently available online books is available here:</a:t>
            </a:r>
          </a:p>
          <a:p>
            <a:r>
              <a:rPr lang="en-US" sz="1000" u="sng" dirty="0">
                <a:hlinkClick r:id="rId4"/>
              </a:rPr>
              <a:t>http://olabout.wiley.com/WileyCDA/Section/id-816126.html</a:t>
            </a:r>
            <a:endParaRPr lang="en-US" sz="1000" dirty="0">
              <a:hlinkClick r:id="rId4"/>
            </a:endParaRPr>
          </a:p>
        </p:txBody>
      </p:sp>
      <p:sp>
        <p:nvSpPr>
          <p:cNvPr id="13316" name="Rectangle 1"/>
          <p:cNvSpPr>
            <a:spLocks noChangeArrowheads="1"/>
          </p:cNvSpPr>
          <p:nvPr/>
        </p:nvSpPr>
        <p:spPr bwMode="auto">
          <a:xfrm>
            <a:off x="152400" y="1371600"/>
            <a:ext cx="4267200" cy="2286000"/>
          </a:xfrm>
          <a:prstGeom prst="rect">
            <a:avLst/>
          </a:prstGeom>
          <a:gradFill rotWithShape="1">
            <a:gsLst>
              <a:gs pos="0">
                <a:srgbClr val="29747D">
                  <a:alpha val="51999"/>
                </a:srgbClr>
              </a:gs>
              <a:gs pos="100000">
                <a:srgbClr val="FFFFFF"/>
              </a:gs>
            </a:gsLst>
            <a:lin ang="16200000"/>
          </a:gradFill>
          <a:ln w="9525" algn="ctr">
            <a:noFill/>
            <a:round/>
            <a:headEnd/>
            <a:tailEnd/>
          </a:ln>
        </p:spPr>
        <p:txBody>
          <a:bodyPr/>
          <a:lstStyle/>
          <a:p>
            <a:pPr eaLnBrk="0" hangingPunct="0"/>
            <a:endParaRPr lang="en-US"/>
          </a:p>
        </p:txBody>
      </p:sp>
      <p:sp>
        <p:nvSpPr>
          <p:cNvPr id="1027" name="Rectangle 2"/>
          <p:cNvSpPr>
            <a:spLocks noGrp="1" noChangeArrowheads="1"/>
          </p:cNvSpPr>
          <p:nvPr>
            <p:ph type="title" idx="4294967295"/>
          </p:nvPr>
        </p:nvSpPr>
        <p:spPr>
          <a:xfrm>
            <a:off x="76200" y="249238"/>
            <a:ext cx="7997825" cy="450850"/>
          </a:xfrm>
          <a:prstGeom prst="rect">
            <a:avLst/>
          </a:prstGeom>
        </p:spPr>
        <p:txBody>
          <a:bodyPr>
            <a:spAutoFit/>
          </a:bodyPr>
          <a:lstStyle/>
          <a:p>
            <a:pPr algn="l">
              <a:lnSpc>
                <a:spcPct val="80000"/>
              </a:lnSpc>
              <a:defRPr/>
            </a:pPr>
            <a:r>
              <a:rPr lang="en-US" sz="2800" b="1" kern="1200" dirty="0" smtClean="0">
                <a:solidFill>
                  <a:schemeClr val="bg1"/>
                </a:solidFill>
              </a:rPr>
              <a:t>Product/Service</a:t>
            </a:r>
            <a:endParaRPr lang="en-US" sz="2800" b="1" kern="1200" dirty="0">
              <a:solidFill>
                <a:schemeClr val="bg1"/>
              </a:solidFill>
            </a:endParaRPr>
          </a:p>
        </p:txBody>
      </p:sp>
      <p:sp>
        <p:nvSpPr>
          <p:cNvPr id="13318" name="AutoShape 6"/>
          <p:cNvSpPr>
            <a:spLocks noChangeArrowheads="1"/>
          </p:cNvSpPr>
          <p:nvPr/>
        </p:nvSpPr>
        <p:spPr bwMode="auto">
          <a:xfrm>
            <a:off x="152400" y="1143000"/>
            <a:ext cx="4267200" cy="304800"/>
          </a:xfrm>
          <a:prstGeom prst="roundRect">
            <a:avLst>
              <a:gd name="adj" fmla="val 0"/>
            </a:avLst>
          </a:prstGeom>
          <a:solidFill>
            <a:srgbClr val="032851"/>
          </a:solidFill>
          <a:ln w="9525" algn="ctr">
            <a:noFill/>
            <a:round/>
            <a:headEnd/>
            <a:tailEnd/>
          </a:ln>
        </p:spPr>
        <p:txBody>
          <a:bodyPr wrap="none" lIns="91432" tIns="45716" rIns="91432" bIns="45716" anchor="ctr"/>
          <a:lstStyle/>
          <a:p>
            <a:pPr algn="ctr" eaLnBrk="0" hangingPunct="0">
              <a:lnSpc>
                <a:spcPct val="90000"/>
              </a:lnSpc>
              <a:spcBef>
                <a:spcPct val="20000"/>
              </a:spcBef>
              <a:buClr>
                <a:srgbClr val="FFFFFF"/>
              </a:buClr>
              <a:tabLst>
                <a:tab pos="3084513" algn="l"/>
              </a:tabLst>
            </a:pPr>
            <a:r>
              <a:rPr lang="en-US" sz="1400">
                <a:solidFill>
                  <a:srgbClr val="FFFFFF"/>
                </a:solidFill>
              </a:rPr>
              <a:t>AGREEMENT - SUMMARY</a:t>
            </a:r>
          </a:p>
        </p:txBody>
      </p:sp>
      <p:sp>
        <p:nvSpPr>
          <p:cNvPr id="13319" name="AutoShape 12"/>
          <p:cNvSpPr>
            <a:spLocks noChangeArrowheads="1"/>
          </p:cNvSpPr>
          <p:nvPr/>
        </p:nvSpPr>
        <p:spPr bwMode="auto">
          <a:xfrm>
            <a:off x="4572000" y="1136650"/>
            <a:ext cx="4419600" cy="304800"/>
          </a:xfrm>
          <a:prstGeom prst="roundRect">
            <a:avLst>
              <a:gd name="adj" fmla="val 0"/>
            </a:avLst>
          </a:prstGeom>
          <a:solidFill>
            <a:srgbClr val="032851"/>
          </a:solidFill>
          <a:ln w="9525" algn="ctr">
            <a:noFill/>
            <a:round/>
            <a:headEnd/>
            <a:tailEnd/>
          </a:ln>
        </p:spPr>
        <p:txBody>
          <a:bodyPr wrap="none" lIns="91432" tIns="45716" rIns="91432" bIns="45716" anchor="ctr"/>
          <a:lstStyle/>
          <a:p>
            <a:pPr algn="ctr" eaLnBrk="0" hangingPunct="0">
              <a:lnSpc>
                <a:spcPct val="90000"/>
              </a:lnSpc>
              <a:spcBef>
                <a:spcPct val="20000"/>
              </a:spcBef>
              <a:buClr>
                <a:srgbClr val="FFFFFF"/>
              </a:buClr>
              <a:tabLst>
                <a:tab pos="3084513" algn="l"/>
              </a:tabLst>
            </a:pPr>
            <a:r>
              <a:rPr lang="en-US" sz="1400">
                <a:solidFill>
                  <a:srgbClr val="FFFFFF"/>
                </a:solidFill>
              </a:rPr>
              <a:t>PRODUCTS</a:t>
            </a:r>
          </a:p>
        </p:txBody>
      </p:sp>
      <p:sp>
        <p:nvSpPr>
          <p:cNvPr id="19" name="Rectangle 14"/>
          <p:cNvSpPr>
            <a:spLocks noChangeArrowheads="1"/>
          </p:cNvSpPr>
          <p:nvPr/>
        </p:nvSpPr>
        <p:spPr bwMode="auto">
          <a:xfrm>
            <a:off x="4800600" y="1531937"/>
            <a:ext cx="4191000" cy="2173287"/>
          </a:xfrm>
          <a:prstGeom prst="rect">
            <a:avLst/>
          </a:prstGeom>
          <a:noFill/>
          <a:ln w="12700">
            <a:noFill/>
            <a:miter lim="800000"/>
            <a:headEnd/>
            <a:tailEnd/>
          </a:ln>
        </p:spPr>
        <p:txBody>
          <a:bodyPr lIns="90480" tIns="44446" rIns="90480" bIns="44446"/>
          <a:lstStyle/>
          <a:p>
            <a:pPr marL="174609" indent="-174609" eaLnBrk="0" hangingPunct="0">
              <a:lnSpc>
                <a:spcPct val="85000"/>
              </a:lnSpc>
              <a:spcBef>
                <a:spcPct val="25000"/>
              </a:spcBef>
              <a:buClr>
                <a:srgbClr val="004080"/>
              </a:buClr>
              <a:buSzPct val="50000"/>
              <a:buFont typeface="Wingdings" charset="2"/>
              <a:buChar char="u"/>
              <a:defRPr/>
            </a:pPr>
            <a:endParaRPr lang="en-US" sz="1250" dirty="0">
              <a:solidFill>
                <a:srgbClr val="000000"/>
              </a:solidFill>
              <a:ea typeface="ＭＳ Ｐゴシック" pitchFamily="68" charset="-128"/>
              <a:cs typeface="+mn-cs"/>
            </a:endParaRPr>
          </a:p>
        </p:txBody>
      </p:sp>
      <p:sp>
        <p:nvSpPr>
          <p:cNvPr id="13321" name="Rectangle 14"/>
          <p:cNvSpPr>
            <a:spLocks noChangeArrowheads="1"/>
          </p:cNvSpPr>
          <p:nvPr/>
        </p:nvSpPr>
        <p:spPr bwMode="auto">
          <a:xfrm>
            <a:off x="415925" y="5257799"/>
            <a:ext cx="8007350" cy="1096962"/>
          </a:xfrm>
          <a:prstGeom prst="rect">
            <a:avLst/>
          </a:prstGeom>
          <a:noFill/>
          <a:ln w="12700">
            <a:noFill/>
            <a:miter lim="800000"/>
            <a:headEnd/>
            <a:tailEnd/>
          </a:ln>
        </p:spPr>
        <p:txBody>
          <a:bodyPr lIns="90480" tIns="44446" rIns="90480" bIns="44446"/>
          <a:lstStyle/>
          <a:p>
            <a:pPr marL="173038" indent="-173038" eaLnBrk="0" hangingPunct="0">
              <a:spcAft>
                <a:spcPct val="50000"/>
              </a:spcAft>
              <a:buClr>
                <a:srgbClr val="004080"/>
              </a:buClr>
              <a:buSzPct val="50000"/>
              <a:buFont typeface="Wingdings" pitchFamily="2" charset="2"/>
              <a:buChar char="u"/>
            </a:pPr>
            <a:r>
              <a:rPr lang="en-US" sz="1200" dirty="0" smtClean="0">
                <a:solidFill>
                  <a:srgbClr val="000000"/>
                </a:solidFill>
                <a:sym typeface="Arial" charset="0"/>
              </a:rPr>
              <a:t>DOE-ICPT </a:t>
            </a:r>
            <a:r>
              <a:rPr lang="en-US" sz="1200" dirty="0" smtClean="0">
                <a:solidFill>
                  <a:srgbClr val="000000"/>
                </a:solidFill>
                <a:sym typeface="Arial" charset="0"/>
              </a:rPr>
              <a:t>Technical Contact </a:t>
            </a:r>
            <a:r>
              <a:rPr lang="en-US" sz="1200" dirty="0">
                <a:solidFill>
                  <a:srgbClr val="000000"/>
                </a:solidFill>
                <a:sym typeface="Arial" charset="0"/>
              </a:rPr>
              <a:t>Information: </a:t>
            </a:r>
            <a:r>
              <a:rPr lang="en-US" sz="1200" dirty="0" smtClean="0">
                <a:solidFill>
                  <a:srgbClr val="000000"/>
                </a:solidFill>
                <a:sym typeface="Arial" charset="0"/>
              </a:rPr>
              <a:t>(Tami Sandberg / </a:t>
            </a:r>
            <a:r>
              <a:rPr lang="en-US" sz="1200" dirty="0" smtClean="0">
                <a:solidFill>
                  <a:srgbClr val="000000"/>
                </a:solidFill>
                <a:sym typeface="Arial" charset="0"/>
                <a:hlinkClick r:id="rId5"/>
              </a:rPr>
              <a:t>tami.sandberg@nrel.gov</a:t>
            </a:r>
            <a:r>
              <a:rPr lang="en-US" sz="1200" dirty="0" smtClean="0">
                <a:solidFill>
                  <a:srgbClr val="000000"/>
                </a:solidFill>
                <a:sym typeface="Arial" charset="0"/>
              </a:rPr>
              <a:t> / 303-275-4024)</a:t>
            </a:r>
          </a:p>
          <a:p>
            <a:pPr marL="173038" indent="-173038" eaLnBrk="0" hangingPunct="0">
              <a:spcAft>
                <a:spcPct val="50000"/>
              </a:spcAft>
              <a:buClr>
                <a:srgbClr val="004080"/>
              </a:buClr>
              <a:buSzPct val="50000"/>
              <a:buFont typeface="Wingdings" pitchFamily="2" charset="2"/>
              <a:buChar char="u"/>
            </a:pPr>
            <a:r>
              <a:rPr lang="en-US" sz="1200" dirty="0" smtClean="0">
                <a:solidFill>
                  <a:srgbClr val="000000"/>
                </a:solidFill>
                <a:sym typeface="Arial" charset="0"/>
              </a:rPr>
              <a:t>DOE-ICPT Procurement Contact Information (Carol Johnston / </a:t>
            </a:r>
            <a:r>
              <a:rPr lang="en-US" sz="1200" dirty="0" smtClean="0">
                <a:solidFill>
                  <a:srgbClr val="000000"/>
                </a:solidFill>
                <a:sym typeface="Arial" charset="0"/>
                <a:hlinkClick r:id="rId6"/>
              </a:rPr>
              <a:t>carol.johnston@nrel.gov</a:t>
            </a:r>
            <a:r>
              <a:rPr lang="en-US" sz="1200" dirty="0" smtClean="0">
                <a:solidFill>
                  <a:srgbClr val="000000"/>
                </a:solidFill>
                <a:sym typeface="Arial" charset="0"/>
              </a:rPr>
              <a:t> / 303-275-3786)</a:t>
            </a:r>
            <a:endParaRPr lang="en-US" sz="1200" dirty="0">
              <a:solidFill>
                <a:srgbClr val="000000"/>
              </a:solidFill>
              <a:sym typeface="Arial" charset="0"/>
            </a:endParaRPr>
          </a:p>
          <a:p>
            <a:pPr marL="173038" indent="-173038" eaLnBrk="0" hangingPunct="0">
              <a:spcAft>
                <a:spcPct val="50000"/>
              </a:spcAft>
              <a:buClr>
                <a:srgbClr val="004080"/>
              </a:buClr>
              <a:buSzPct val="50000"/>
              <a:buFont typeface="Wingdings" pitchFamily="2" charset="2"/>
              <a:buChar char="u"/>
            </a:pPr>
            <a:r>
              <a:rPr lang="en-US" sz="1200" dirty="0" smtClean="0">
                <a:solidFill>
                  <a:srgbClr val="000000"/>
                </a:solidFill>
                <a:sym typeface="Arial" charset="0"/>
              </a:rPr>
              <a:t>Supplier Contact </a:t>
            </a:r>
            <a:r>
              <a:rPr lang="en-US" sz="1200" dirty="0">
                <a:solidFill>
                  <a:srgbClr val="000000"/>
                </a:solidFill>
                <a:sym typeface="Arial" charset="0"/>
              </a:rPr>
              <a:t>Information: </a:t>
            </a:r>
            <a:r>
              <a:rPr lang="en-US" sz="1200" dirty="0" smtClean="0">
                <a:solidFill>
                  <a:srgbClr val="000000"/>
                </a:solidFill>
                <a:sym typeface="Arial" charset="0"/>
              </a:rPr>
              <a:t>(Meghan Becker / </a:t>
            </a:r>
            <a:r>
              <a:rPr lang="en-US" sz="1200" dirty="0" smtClean="0">
                <a:solidFill>
                  <a:srgbClr val="000000"/>
                </a:solidFill>
                <a:sym typeface="Arial" charset="0"/>
                <a:hlinkClick r:id="rId7"/>
              </a:rPr>
              <a:t>mebecker@wiley.com</a:t>
            </a:r>
            <a:r>
              <a:rPr lang="en-US" sz="1200" dirty="0" smtClean="0">
                <a:solidFill>
                  <a:srgbClr val="000000"/>
                </a:solidFill>
                <a:sym typeface="Arial" charset="0"/>
              </a:rPr>
              <a:t> / 201-748-8715)</a:t>
            </a:r>
            <a:endParaRPr lang="en-US" sz="1200" dirty="0" smtClean="0">
              <a:solidFill>
                <a:srgbClr val="000000"/>
              </a:solidFill>
              <a:sym typeface="Arial" charset="0"/>
            </a:endParaRPr>
          </a:p>
          <a:p>
            <a:pPr eaLnBrk="0" hangingPunct="0">
              <a:spcAft>
                <a:spcPct val="50000"/>
              </a:spcAft>
              <a:buClr>
                <a:srgbClr val="004080"/>
              </a:buClr>
              <a:buSzPct val="50000"/>
            </a:pPr>
            <a:endParaRPr lang="en-US" sz="1200" dirty="0" smtClean="0">
              <a:solidFill>
                <a:srgbClr val="000000"/>
              </a:solidFill>
              <a:sym typeface="Arial" charset="0"/>
            </a:endParaRPr>
          </a:p>
        </p:txBody>
      </p:sp>
      <p:sp>
        <p:nvSpPr>
          <p:cNvPr id="13322" name="AutoShape 6"/>
          <p:cNvSpPr>
            <a:spLocks noChangeArrowheads="1"/>
          </p:cNvSpPr>
          <p:nvPr/>
        </p:nvSpPr>
        <p:spPr bwMode="auto">
          <a:xfrm>
            <a:off x="152400" y="4952999"/>
            <a:ext cx="8839200" cy="304800"/>
          </a:xfrm>
          <a:prstGeom prst="roundRect">
            <a:avLst>
              <a:gd name="adj" fmla="val 0"/>
            </a:avLst>
          </a:prstGeom>
          <a:solidFill>
            <a:srgbClr val="032851"/>
          </a:solidFill>
          <a:ln w="9525" algn="ctr">
            <a:noFill/>
            <a:round/>
            <a:headEnd/>
            <a:tailEnd/>
          </a:ln>
        </p:spPr>
        <p:txBody>
          <a:bodyPr wrap="none" lIns="91432" tIns="45716" rIns="91432" bIns="45716" anchor="ctr"/>
          <a:lstStyle/>
          <a:p>
            <a:pPr algn="ctr" eaLnBrk="0" hangingPunct="0">
              <a:lnSpc>
                <a:spcPct val="90000"/>
              </a:lnSpc>
              <a:spcBef>
                <a:spcPct val="20000"/>
              </a:spcBef>
              <a:buClr>
                <a:srgbClr val="FFFFFF"/>
              </a:buClr>
              <a:tabLst>
                <a:tab pos="3084513" algn="l"/>
              </a:tabLst>
            </a:pPr>
            <a:r>
              <a:rPr lang="en-US" sz="1400">
                <a:solidFill>
                  <a:srgbClr val="FFFFFF"/>
                </a:solidFill>
              </a:rPr>
              <a:t>HOW TO UTILIZE</a:t>
            </a:r>
          </a:p>
        </p:txBody>
      </p:sp>
      <p:sp>
        <p:nvSpPr>
          <p:cNvPr id="13323" name="Rectangle 14"/>
          <p:cNvSpPr>
            <a:spLocks noChangeArrowheads="1"/>
          </p:cNvSpPr>
          <p:nvPr/>
        </p:nvSpPr>
        <p:spPr bwMode="auto">
          <a:xfrm>
            <a:off x="228600" y="1524000"/>
            <a:ext cx="4038600" cy="2057400"/>
          </a:xfrm>
          <a:prstGeom prst="rect">
            <a:avLst/>
          </a:prstGeom>
          <a:noFill/>
          <a:ln w="12700">
            <a:noFill/>
            <a:miter lim="800000"/>
            <a:headEnd/>
            <a:tailEnd/>
          </a:ln>
        </p:spPr>
        <p:txBody>
          <a:bodyPr lIns="90480" tIns="44446" rIns="90480" bIns="44446"/>
          <a:lstStyle/>
          <a:p>
            <a:pPr marL="173038" indent="-173038" eaLnBrk="0" hangingPunct="0">
              <a:lnSpc>
                <a:spcPct val="85000"/>
              </a:lnSpc>
              <a:spcBef>
                <a:spcPct val="25000"/>
              </a:spcBef>
              <a:buClr>
                <a:srgbClr val="004080"/>
              </a:buClr>
              <a:buSzPct val="50000"/>
              <a:buFont typeface="Wingdings" pitchFamily="2" charset="2"/>
              <a:buChar char="u"/>
            </a:pPr>
            <a:r>
              <a:rPr lang="en-US" sz="1200" dirty="0" smtClean="0">
                <a:solidFill>
                  <a:srgbClr val="000000"/>
                </a:solidFill>
              </a:rPr>
              <a:t>Supplier: </a:t>
            </a:r>
            <a:r>
              <a:rPr lang="en-US" sz="1200" dirty="0" smtClean="0">
                <a:solidFill>
                  <a:srgbClr val="000000"/>
                </a:solidFill>
              </a:rPr>
              <a:t>	Wiley Subscription Services, Inc.</a:t>
            </a:r>
            <a:endParaRPr lang="en-US" sz="1200" dirty="0">
              <a:solidFill>
                <a:srgbClr val="000000"/>
              </a:solidFill>
            </a:endParaRPr>
          </a:p>
          <a:p>
            <a:pPr marL="173038" indent="-173038" eaLnBrk="0" hangingPunct="0">
              <a:lnSpc>
                <a:spcPct val="85000"/>
              </a:lnSpc>
              <a:spcBef>
                <a:spcPct val="25000"/>
              </a:spcBef>
              <a:buClr>
                <a:srgbClr val="004080"/>
              </a:buClr>
              <a:buSzPct val="50000"/>
              <a:buFont typeface="Wingdings" pitchFamily="2" charset="2"/>
              <a:buChar char="u"/>
            </a:pPr>
            <a:r>
              <a:rPr lang="en-US" sz="1200" dirty="0">
                <a:solidFill>
                  <a:srgbClr val="000000"/>
                </a:solidFill>
              </a:rPr>
              <a:t>Supplier website: </a:t>
            </a:r>
            <a:r>
              <a:rPr lang="en-US" sz="1200" dirty="0" smtClean="0">
                <a:solidFill>
                  <a:srgbClr val="000000"/>
                </a:solidFill>
              </a:rPr>
              <a:t> </a:t>
            </a:r>
            <a:r>
              <a:rPr lang="en-US" sz="1200" dirty="0" smtClean="0">
                <a:solidFill>
                  <a:srgbClr val="000000"/>
                </a:solidFill>
                <a:hlinkClick r:id="rId8"/>
              </a:rPr>
              <a:t>www.wiley.com</a:t>
            </a:r>
            <a:r>
              <a:rPr lang="en-US" sz="1200" dirty="0" smtClean="0">
                <a:solidFill>
                  <a:srgbClr val="000000"/>
                </a:solidFill>
              </a:rPr>
              <a:t> </a:t>
            </a:r>
            <a:endParaRPr lang="en-US" sz="1200" dirty="0">
              <a:solidFill>
                <a:srgbClr val="000000"/>
              </a:solidFill>
            </a:endParaRPr>
          </a:p>
          <a:p>
            <a:pPr marL="173038" indent="-173038" eaLnBrk="0" hangingPunct="0">
              <a:lnSpc>
                <a:spcPct val="85000"/>
              </a:lnSpc>
              <a:spcBef>
                <a:spcPct val="25000"/>
              </a:spcBef>
              <a:buClr>
                <a:srgbClr val="004080"/>
              </a:buClr>
              <a:buSzPct val="50000"/>
              <a:buFont typeface="Wingdings" pitchFamily="2" charset="2"/>
              <a:buChar char="u"/>
            </a:pPr>
            <a:r>
              <a:rPr lang="en-US" sz="1200" dirty="0">
                <a:solidFill>
                  <a:srgbClr val="000000"/>
                </a:solidFill>
              </a:rPr>
              <a:t>Agreement effective through</a:t>
            </a:r>
            <a:r>
              <a:rPr lang="en-US" sz="1200" dirty="0" smtClean="0">
                <a:solidFill>
                  <a:srgbClr val="000000"/>
                </a:solidFill>
              </a:rPr>
              <a:t>: </a:t>
            </a:r>
            <a:r>
              <a:rPr lang="en-US" sz="1200" dirty="0" smtClean="0">
                <a:solidFill>
                  <a:srgbClr val="000000"/>
                </a:solidFill>
              </a:rPr>
              <a:t>12/31/2021</a:t>
            </a:r>
            <a:endParaRPr lang="en-US" sz="1200" dirty="0">
              <a:solidFill>
                <a:srgbClr val="000000"/>
              </a:solidFill>
            </a:endParaRPr>
          </a:p>
          <a:p>
            <a:pPr marL="173038" indent="-173038" eaLnBrk="0" hangingPunct="0">
              <a:lnSpc>
                <a:spcPct val="85000"/>
              </a:lnSpc>
              <a:spcBef>
                <a:spcPct val="25000"/>
              </a:spcBef>
              <a:buClr>
                <a:srgbClr val="004080"/>
              </a:buClr>
              <a:buSzPct val="50000"/>
              <a:buFont typeface="Wingdings" pitchFamily="2" charset="2"/>
              <a:buChar char="u"/>
            </a:pPr>
            <a:r>
              <a:rPr lang="en-US" sz="1200" dirty="0" smtClean="0">
                <a:solidFill>
                  <a:srgbClr val="000000"/>
                </a:solidFill>
              </a:rPr>
              <a:t>(business size</a:t>
            </a:r>
            <a:r>
              <a:rPr lang="en-US" sz="1200" dirty="0" smtClean="0">
                <a:solidFill>
                  <a:srgbClr val="000000"/>
                </a:solidFill>
              </a:rPr>
              <a:t>)  Large business</a:t>
            </a:r>
            <a:endParaRPr lang="en-US" sz="1200" dirty="0">
              <a:solidFill>
                <a:srgbClr val="000000"/>
              </a:solidFill>
            </a:endParaRPr>
          </a:p>
          <a:p>
            <a:pPr marL="173038" indent="-173038" eaLnBrk="0" hangingPunct="0">
              <a:lnSpc>
                <a:spcPct val="85000"/>
              </a:lnSpc>
              <a:spcBef>
                <a:spcPct val="25000"/>
              </a:spcBef>
              <a:buClr>
                <a:srgbClr val="004080"/>
              </a:buClr>
              <a:buSzPct val="50000"/>
              <a:buFont typeface="Wingdings" pitchFamily="2" charset="2"/>
              <a:buChar char="u"/>
            </a:pPr>
            <a:r>
              <a:rPr lang="en-US" sz="1200" dirty="0">
                <a:solidFill>
                  <a:srgbClr val="000000"/>
                </a:solidFill>
              </a:rPr>
              <a:t>Pricing Details</a:t>
            </a:r>
            <a:r>
              <a:rPr lang="en-US" sz="1200" dirty="0" smtClean="0">
                <a:solidFill>
                  <a:srgbClr val="000000"/>
                </a:solidFill>
              </a:rPr>
              <a:t>: </a:t>
            </a:r>
            <a:r>
              <a:rPr lang="en-US" sz="1200" dirty="0" smtClean="0">
                <a:solidFill>
                  <a:srgbClr val="000000"/>
                </a:solidFill>
              </a:rPr>
              <a:t>  Contact the DOE Contractor POC </a:t>
            </a:r>
            <a:endParaRPr lang="en-US" sz="1200" dirty="0"/>
          </a:p>
        </p:txBody>
      </p:sp>
      <p:sp>
        <p:nvSpPr>
          <p:cNvPr id="13324" name="Footer Placeholder 1"/>
          <p:cNvSpPr>
            <a:spLocks noGrp="1"/>
          </p:cNvSpPr>
          <p:nvPr>
            <p:ph type="ftr" sz="quarter" idx="11"/>
          </p:nvPr>
        </p:nvSpPr>
        <p:spPr bwMode="auto">
          <a:xfrm>
            <a:off x="130175" y="6400800"/>
            <a:ext cx="8804275" cy="304800"/>
          </a:xfrm>
          <a:noFill/>
          <a:ln>
            <a:miter lim="800000"/>
            <a:headEnd/>
            <a:tailEnd/>
          </a:ln>
        </p:spPr>
        <p:txBody>
          <a:bodyPr vert="horz" wrap="square" lIns="91440" tIns="45720" rIns="91440" bIns="45720" numCol="1" anchor="t" anchorCtr="0" compatLnSpc="1">
            <a:prstTxWarp prst="textNoShape">
              <a:avLst/>
            </a:prstTxWarp>
          </a:bodyPr>
          <a:lstStyle/>
          <a:p>
            <a:r>
              <a:rPr lang="en-US" sz="800">
                <a:ea typeface="ＭＳ Ｐゴシック" pitchFamily="34" charset="-128"/>
              </a:rPr>
              <a:t>Contractor-owned Proprietary Information.  Do not distribute outside of the DOE without express written permission of the Integrated Contractor Purchasing Team</a:t>
            </a:r>
          </a:p>
        </p:txBody>
      </p:sp>
      <p:cxnSp>
        <p:nvCxnSpPr>
          <p:cNvPr id="4" name="Straight Connector 3"/>
          <p:cNvCxnSpPr/>
          <p:nvPr/>
        </p:nvCxnSpPr>
        <p:spPr bwMode="auto">
          <a:xfrm>
            <a:off x="228600" y="6400800"/>
            <a:ext cx="8686800" cy="0"/>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a:extLst/>
        </p:spPr>
      </p:cxn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FY2013 SCMC Power 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TotalTime>
  <Words>295</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FY2013 SCMC Power Point Template</vt:lpstr>
      <vt:lpstr>Product/Service</vt:lpstr>
    </vt:vector>
  </TitlesOfParts>
  <Company>Honeywell FMT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Ward</dc:creator>
  <cp:lastModifiedBy>NREL</cp:lastModifiedBy>
  <cp:revision>47</cp:revision>
  <cp:lastPrinted>2017-01-04T20:23:08Z</cp:lastPrinted>
  <dcterms:created xsi:type="dcterms:W3CDTF">2014-06-25T03:17:39Z</dcterms:created>
  <dcterms:modified xsi:type="dcterms:W3CDTF">2017-01-04T21:17:18Z</dcterms:modified>
</cp:coreProperties>
</file>